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notesSlides/notesSlide14.xml" ContentType="application/vnd.openxmlformats-officedocument.presentationml.notesSlide+xml"/>
  <Override PartName="/ppt/theme/themeOverride19.xml" ContentType="application/vnd.openxmlformats-officedocument.themeOverride+xml"/>
  <Override PartName="/ppt/charts/chart22.xml" ContentType="application/vnd.openxmlformats-officedocument.drawingml.char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7.xml" ContentType="application/vnd.openxmlformats-officedocument.themeOverride+xml"/>
  <Override PartName="/ppt/charts/chart20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theme/themeOverride13.xml" ContentType="application/vnd.openxmlformats-officedocument.themeOverride+xml"/>
  <Override PartName="/ppt/theme/themeOverride22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theme/themeOverride6.xml" ContentType="application/vnd.openxmlformats-officedocument.themeOverride+xml"/>
  <Override PartName="/ppt/charts/chart18.xml" ContentType="application/vnd.openxmlformats-officedocument.drawingml.char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notesSlides/notesSlide13.xml" ContentType="application/vnd.openxmlformats-officedocument.presentationml.notesSlide+xml"/>
  <Override PartName="/ppt/charts/chart21.xml" ContentType="application/vnd.openxmlformats-officedocument.drawingml.chart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charts/chart10.xml" ContentType="application/vnd.openxmlformats-officedocument.drawingml.chart+xml"/>
  <Override PartName="/ppt/notesSlides/notesSlide11.xml" ContentType="application/vnd.openxmlformats-officedocument.presentationml.notesSlide+xml"/>
  <Override PartName="/ppt/theme/themeOverride18.xml" ContentType="application/vnd.openxmlformats-officedocument.themeOverr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charts/chart19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7"/>
  </p:notesMasterIdLst>
  <p:handoutMasterIdLst>
    <p:handoutMasterId r:id="rId28"/>
  </p:handoutMasterIdLst>
  <p:sldIdLst>
    <p:sldId id="319" r:id="rId2"/>
    <p:sldId id="410" r:id="rId3"/>
    <p:sldId id="367" r:id="rId4"/>
    <p:sldId id="358" r:id="rId5"/>
    <p:sldId id="365" r:id="rId6"/>
    <p:sldId id="413" r:id="rId7"/>
    <p:sldId id="414" r:id="rId8"/>
    <p:sldId id="415" r:id="rId9"/>
    <p:sldId id="416" r:id="rId10"/>
    <p:sldId id="417" r:id="rId11"/>
    <p:sldId id="419" r:id="rId12"/>
    <p:sldId id="426" r:id="rId13"/>
    <p:sldId id="418" r:id="rId14"/>
    <p:sldId id="425" r:id="rId15"/>
    <p:sldId id="372" r:id="rId16"/>
    <p:sldId id="373" r:id="rId17"/>
    <p:sldId id="374" r:id="rId18"/>
    <p:sldId id="380" r:id="rId19"/>
    <p:sldId id="427" r:id="rId20"/>
    <p:sldId id="376" r:id="rId21"/>
    <p:sldId id="375" r:id="rId22"/>
    <p:sldId id="382" r:id="rId23"/>
    <p:sldId id="424" r:id="rId24"/>
    <p:sldId id="429" r:id="rId25"/>
    <p:sldId id="315" r:id="rId2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F65A7"/>
    <a:srgbClr val="92C6EB"/>
    <a:srgbClr val="CC9900"/>
    <a:srgbClr val="FF0066"/>
    <a:srgbClr val="660066"/>
    <a:srgbClr val="FFFF66"/>
    <a:srgbClr val="E3F8FD"/>
    <a:srgbClr val="D8F5FC"/>
    <a:srgbClr val="E7F9FD"/>
    <a:srgbClr val="DCF7F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15" autoAdjust="0"/>
    <p:restoredTop sz="94236" autoAdjust="0"/>
  </p:normalViewPr>
  <p:slideViewPr>
    <p:cSldViewPr snapToObjects="1" showGuides="1">
      <p:cViewPr>
        <p:scale>
          <a:sx n="100" d="100"/>
          <a:sy n="100" d="100"/>
        </p:scale>
        <p:origin x="-2370" y="-282"/>
      </p:cViewPr>
      <p:guideLst>
        <p:guide orient="horz" pos="3203"/>
        <p:guide orient="horz" pos="4110"/>
        <p:guide orient="horz" pos="1253"/>
        <p:guide pos="295"/>
        <p:guide pos="55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76" d="100"/>
          <a:sy n="76" d="100"/>
        </p:scale>
        <p:origin x="-4032" y="-11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Administrator\Desktop\&#44221;&#44592;&#52712;&#50557;&#49328;&#50629;\&#54924;&#51109;&#48372;&#44256;&#51088;&#47308;\&#44288;&#47144;%20&#44536;&#47000;&#54532;%20&#49569;&#48512;\&#44368;&#50669;&#47049;&#44284;%20&#49457;&#51109;&#47456;%20&#44536;&#47000;&#54532;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54644;&#50577;&#44552;&#50997;&#48512;%20&#50892;&#53356;&#49397;%20&#48156;&#54364;&#51088;&#47308;(20140915)\&#48156;&#54364;&#51088;&#47308;%20&#44592;&#52488;%20Data_20140911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8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5.xlsx" TargetMode="External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8.xlsx" TargetMode="External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5&#45380;%20&#49328;&#50629;&#51204;&#47581;\2015&#45380;%20&#51204;&#47581;%20&#44536;&#47000;&#54532;%20&#49692;&#49436;&#45824;&#47196;_20141103.xlsx" TargetMode="External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8.xlsx" TargetMode="External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9.xlsx" TargetMode="External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9.xlsx" TargetMode="External"/><Relationship Id="rId1" Type="http://schemas.openxmlformats.org/officeDocument/2006/relationships/themeOverride" Target="../theme/themeOverride13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129.xlsx" TargetMode="External"/><Relationship Id="rId1" Type="http://schemas.openxmlformats.org/officeDocument/2006/relationships/themeOverride" Target="../theme/themeOverride14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201.xlsx" TargetMode="External"/><Relationship Id="rId1" Type="http://schemas.openxmlformats.org/officeDocument/2006/relationships/themeOverride" Target="../theme/themeOverride15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9440;&#51452;&#54801;&#54924;%20&#48156;&#54364;&#51088;&#47308;(20141210)\&#49440;&#51452;&#54801;&#54924;%20&#48156;&#54364;&#51088;&#47308;%20&#44592;&#52488;%20Data_20141201.xlsx" TargetMode="External"/><Relationship Id="rId1" Type="http://schemas.openxmlformats.org/officeDocument/2006/relationships/themeOverride" Target="../theme/themeOverride16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6.xlsx" TargetMode="External"/><Relationship Id="rId1" Type="http://schemas.openxmlformats.org/officeDocument/2006/relationships/themeOverride" Target="../theme/themeOverride17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&#44221;&#44592;&#52712;&#50557;&#49328;&#50629;\&#54924;&#51109;&#48372;&#44256;&#51088;&#47308;\&#44288;&#47144;%20&#44536;&#47000;&#54532;%20&#49569;&#48512;\&#44536;&#47000;&#54532;%20&#44288;&#47144;%20&#51088;&#47308;_20141023.xlsx" TargetMode="External"/><Relationship Id="rId1" Type="http://schemas.openxmlformats.org/officeDocument/2006/relationships/themeOverride" Target="../theme/themeOverride18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5.xlsx" TargetMode="External"/><Relationship Id="rId1" Type="http://schemas.openxmlformats.org/officeDocument/2006/relationships/themeOverride" Target="../theme/themeOverride19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5.xlsx" TargetMode="External"/><Relationship Id="rId1" Type="http://schemas.openxmlformats.org/officeDocument/2006/relationships/themeOverride" Target="../theme/themeOverride20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5.xlsx" TargetMode="External"/><Relationship Id="rId1" Type="http://schemas.openxmlformats.org/officeDocument/2006/relationships/themeOverride" Target="../theme/themeOverride21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esktop\2014&#45380;%20&#50808;&#48512;&#48156;&#54364;&#51088;&#47308;\&#44397;&#44032;&#48120;&#47000;&#50672;&#44396;&#50896;\&#44592;&#52488;&#51088;&#47308;\&#49440;&#51333;&#48324;%20&#44592;&#52488;&#51088;&#47308;_&#52968;&#53580;&#51060;&#45320;_20141025.xlsx" TargetMode="External"/><Relationship Id="rId1" Type="http://schemas.openxmlformats.org/officeDocument/2006/relationships/themeOverride" Target="../theme/themeOverride2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4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ser>
          <c:idx val="0"/>
          <c:order val="0"/>
          <c:tx>
            <c:strRef>
              <c:f>'세계 GDP 및 성장률'!$B$30</c:f>
              <c:strCache>
                <c:ptCount val="1"/>
                <c:pt idx="0">
                  <c:v>국제교역량</c:v>
                </c:pt>
              </c:strCache>
            </c:strRef>
          </c:tx>
          <c:dLbls>
            <c:dLbl>
              <c:idx val="0"/>
              <c:layout>
                <c:manualLayout>
                  <c:x val="-4.6052631578947546E-2"/>
                  <c:y val="-4.6296296296296467E-2"/>
                </c:manualLayout>
              </c:layout>
              <c:showVal val="1"/>
            </c:dLbl>
            <c:dLbl>
              <c:idx val="1"/>
              <c:layout>
                <c:manualLayout>
                  <c:x val="-3.5087719298245598E-2"/>
                  <c:y val="-5.092592592592593E-2"/>
                </c:manualLayout>
              </c:layout>
              <c:showVal val="1"/>
            </c:dLbl>
            <c:dLbl>
              <c:idx val="2"/>
              <c:layout>
                <c:manualLayout>
                  <c:x val="-2.4122807017543955E-2"/>
                  <c:y val="-5.092592592592593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1.3888888888888949E-2"/>
                </c:manualLayout>
              </c:layout>
              <c:showVal val="1"/>
            </c:dLbl>
            <c:dLbl>
              <c:idx val="4"/>
              <c:layout>
                <c:manualLayout>
                  <c:x val="-4.6052631578947546E-2"/>
                  <c:y val="6.0185185185185147E-2"/>
                </c:manualLayout>
              </c:layout>
              <c:showVal val="1"/>
            </c:dLbl>
            <c:dLbl>
              <c:idx val="5"/>
              <c:layout>
                <c:manualLayout>
                  <c:x val="-4.1666666666666671E-2"/>
                  <c:y val="-5.5555555555555455E-2"/>
                </c:manualLayout>
              </c:layout>
              <c:showVal val="1"/>
            </c:dLbl>
            <c:dLbl>
              <c:idx val="6"/>
              <c:layout>
                <c:manualLayout>
                  <c:x val="-3.2233747907152756E-2"/>
                  <c:y val="-4.8611541476040319E-2"/>
                </c:manualLayout>
              </c:layout>
              <c:showVal val="1"/>
            </c:dLbl>
            <c:dLbl>
              <c:idx val="7"/>
              <c:layout>
                <c:manualLayout>
                  <c:x val="-5.8940088528175227E-2"/>
                  <c:y val="2.7777828408946034E-2"/>
                </c:manualLayout>
              </c:layout>
              <c:showVal val="1"/>
            </c:dLbl>
            <c:dLbl>
              <c:idx val="8"/>
              <c:layout>
                <c:manualLayout>
                  <c:x val="-6.6029700403658853E-2"/>
                  <c:y val="-5.324079981043691E-2"/>
                </c:manualLayout>
              </c:layout>
              <c:showVal val="1"/>
            </c:dLbl>
            <c:dLbl>
              <c:idx val="9"/>
              <c:layout>
                <c:manualLayout>
                  <c:x val="-5.8038872873774267E-2"/>
                  <c:y val="-6.4815084847711965E-2"/>
                </c:manualLayout>
              </c:layout>
              <c:showVal val="1"/>
            </c:dLbl>
            <c:dLbl>
              <c:idx val="10"/>
              <c:layout>
                <c:manualLayout>
                  <c:x val="-4.0375143502573756E-2"/>
                  <c:y val="-6.4815084847711965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showVal val="1"/>
          </c:dLbls>
          <c:cat>
            <c:strRef>
              <c:f>'세계 GDP 및 성장률'!$A$31:$A$41</c:f>
              <c:strCache>
                <c:ptCount val="11"/>
                <c:pt idx="0">
                  <c:v> '05</c:v>
                </c:pt>
                <c:pt idx="1">
                  <c:v> '06</c:v>
                </c:pt>
                <c:pt idx="2">
                  <c:v> '07</c:v>
                </c:pt>
                <c:pt idx="3">
                  <c:v> '08</c:v>
                </c:pt>
                <c:pt idx="4">
                  <c:v> '09</c:v>
                </c:pt>
                <c:pt idx="5">
                  <c:v> '10</c:v>
                </c:pt>
                <c:pt idx="6">
                  <c:v> '11</c:v>
                </c:pt>
                <c:pt idx="7">
                  <c:v> '12</c:v>
                </c:pt>
                <c:pt idx="8">
                  <c:v> '13</c:v>
                </c:pt>
                <c:pt idx="9">
                  <c:v> '14(E)</c:v>
                </c:pt>
                <c:pt idx="10">
                  <c:v> '15(F)</c:v>
                </c:pt>
              </c:strCache>
            </c:strRef>
          </c:cat>
          <c:val>
            <c:numRef>
              <c:f>'세계 GDP 및 성장률'!$B$31:$B$41</c:f>
              <c:numCache>
                <c:formatCode>General</c:formatCode>
                <c:ptCount val="11"/>
                <c:pt idx="0">
                  <c:v>7.6</c:v>
                </c:pt>
                <c:pt idx="1">
                  <c:v>9.1</c:v>
                </c:pt>
                <c:pt idx="2">
                  <c:v>7.3</c:v>
                </c:pt>
                <c:pt idx="3">
                  <c:v>2.5</c:v>
                </c:pt>
                <c:pt idx="4">
                  <c:v>-11.7</c:v>
                </c:pt>
                <c:pt idx="5" formatCode="0.0_ ">
                  <c:v>14</c:v>
                </c:pt>
                <c:pt idx="6" formatCode="0.0_ ">
                  <c:v>6</c:v>
                </c:pt>
                <c:pt idx="7">
                  <c:v>2.8</c:v>
                </c:pt>
                <c:pt idx="8">
                  <c:v>3.1</c:v>
                </c:pt>
                <c:pt idx="9" formatCode="0.0_ ">
                  <c:v>4</c:v>
                </c:pt>
                <c:pt idx="10">
                  <c:v>5.4</c:v>
                </c:pt>
              </c:numCache>
            </c:numRef>
          </c:val>
        </c:ser>
        <c:dLbls/>
        <c:marker val="1"/>
        <c:axId val="83235584"/>
        <c:axId val="83237120"/>
      </c:lineChart>
      <c:catAx>
        <c:axId val="8323558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83237120"/>
        <c:crosses val="autoZero"/>
        <c:auto val="1"/>
        <c:lblAlgn val="ctr"/>
        <c:lblOffset val="100"/>
        <c:tickLblSkip val="2"/>
        <c:tickMarkSkip val="2"/>
      </c:catAx>
      <c:valAx>
        <c:axId val="8323712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83235584"/>
        <c:crosses val="autoZero"/>
        <c:crossBetween val="between"/>
      </c:valAx>
    </c:plotArea>
    <c:plotVisOnly val="1"/>
    <c:dispBlanksAs val="gap"/>
  </c:chart>
  <c:spPr>
    <a:noFill/>
    <a:ln>
      <a:noFill/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5.6380472440944893E-2"/>
          <c:y val="4.3776546859087433E-2"/>
          <c:w val="0.92015286089238846"/>
          <c:h val="0.83522789935169772"/>
        </c:manualLayout>
      </c:layout>
      <c:barChart>
        <c:barDir val="col"/>
        <c:grouping val="clustered"/>
        <c:ser>
          <c:idx val="0"/>
          <c:order val="0"/>
          <c:tx>
            <c:strRef>
              <c:f>'세계 경제성장률 '!$B$1</c:f>
              <c:strCache>
                <c:ptCount val="1"/>
                <c:pt idx="0">
                  <c:v>전세계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'세계 경제성장률 '!$A$2:$A$6</c:f>
              <c:strCach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2014(E)</c:v>
                </c:pt>
                <c:pt idx="4">
                  <c:v>2015(F)</c:v>
                </c:pt>
              </c:strCache>
            </c:strRef>
          </c:cat>
          <c:val>
            <c:numRef>
              <c:f>'세계 경제성장률 '!$B$2:$B$6</c:f>
              <c:numCache>
                <c:formatCode>General</c:formatCode>
                <c:ptCount val="5"/>
                <c:pt idx="0">
                  <c:v>3.9</c:v>
                </c:pt>
                <c:pt idx="1">
                  <c:v>3.1</c:v>
                </c:pt>
                <c:pt idx="2" formatCode="0.0_ ">
                  <c:v>3.3</c:v>
                </c:pt>
                <c:pt idx="3">
                  <c:v>3.3</c:v>
                </c:pt>
                <c:pt idx="4" formatCode="0.0_ ">
                  <c:v>3.8</c:v>
                </c:pt>
              </c:numCache>
            </c:numRef>
          </c:val>
        </c:ser>
        <c:ser>
          <c:idx val="1"/>
          <c:order val="1"/>
          <c:tx>
            <c:strRef>
              <c:f>'세계 경제성장률 '!$C$1</c:f>
              <c:strCache>
                <c:ptCount val="1"/>
                <c:pt idx="0">
                  <c:v>선진국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'세계 경제성장률 '!$A$2:$A$6</c:f>
              <c:strCach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2014(E)</c:v>
                </c:pt>
                <c:pt idx="4">
                  <c:v>2015(F)</c:v>
                </c:pt>
              </c:strCache>
            </c:strRef>
          </c:cat>
          <c:val>
            <c:numRef>
              <c:f>'세계 경제성장률 '!$C$2:$C$6</c:f>
              <c:numCache>
                <c:formatCode>General</c:formatCode>
                <c:ptCount val="5"/>
                <c:pt idx="0">
                  <c:v>1.7</c:v>
                </c:pt>
                <c:pt idx="1">
                  <c:v>1.4</c:v>
                </c:pt>
                <c:pt idx="2">
                  <c:v>1.4</c:v>
                </c:pt>
                <c:pt idx="3">
                  <c:v>1.8</c:v>
                </c:pt>
                <c:pt idx="4">
                  <c:v>2.2999999999999998</c:v>
                </c:pt>
              </c:numCache>
            </c:numRef>
          </c:val>
        </c:ser>
        <c:ser>
          <c:idx val="2"/>
          <c:order val="2"/>
          <c:tx>
            <c:strRef>
              <c:f>'세계 경제성장률 '!$D$1</c:f>
              <c:strCache>
                <c:ptCount val="1"/>
                <c:pt idx="0">
                  <c:v>신흥국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'세계 경제성장률 '!$A$2:$A$6</c:f>
              <c:strCach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2014(E)</c:v>
                </c:pt>
                <c:pt idx="4">
                  <c:v>2015(F)</c:v>
                </c:pt>
              </c:strCache>
            </c:strRef>
          </c:cat>
          <c:val>
            <c:numRef>
              <c:f>'세계 경제성장률 '!$D$2:$D$6</c:f>
              <c:numCache>
                <c:formatCode>General</c:formatCode>
                <c:ptCount val="5"/>
                <c:pt idx="0">
                  <c:v>6.2</c:v>
                </c:pt>
                <c:pt idx="1">
                  <c:v>4.9000000000000004</c:v>
                </c:pt>
                <c:pt idx="2">
                  <c:v>4.7</c:v>
                </c:pt>
                <c:pt idx="3">
                  <c:v>4.4000000000000004</c:v>
                </c:pt>
                <c:pt idx="4" formatCode="0.0_ ">
                  <c:v>5</c:v>
                </c:pt>
              </c:numCache>
            </c:numRef>
          </c:val>
        </c:ser>
        <c:dLbls/>
        <c:axId val="85695872"/>
        <c:axId val="85705856"/>
      </c:barChart>
      <c:catAx>
        <c:axId val="8569587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85705856"/>
        <c:crosses val="autoZero"/>
        <c:auto val="1"/>
        <c:lblAlgn val="ctr"/>
        <c:lblOffset val="100"/>
      </c:catAx>
      <c:valAx>
        <c:axId val="85705856"/>
        <c:scaling>
          <c:orientation val="minMax"/>
          <c:max val="8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85695872"/>
        <c:crosses val="autoZero"/>
        <c:crossBetween val="between"/>
        <c:majorUnit val="2"/>
        <c:minorUnit val="0.60000000000000064"/>
      </c:valAx>
    </c:plotArea>
    <c:legend>
      <c:legendPos val="t"/>
      <c:layout>
        <c:manualLayout>
          <c:xMode val="edge"/>
          <c:yMode val="edge"/>
          <c:x val="0.24402434337896894"/>
          <c:y val="0"/>
          <c:w val="0.51195131324206233"/>
          <c:h val="0.12914983652610051"/>
        </c:manualLayout>
      </c:layout>
      <c:txPr>
        <a:bodyPr/>
        <a:lstStyle/>
        <a:p>
          <a:pPr>
            <a:defRPr sz="1200" b="1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5.0722918894397513E-2"/>
          <c:y val="0.1989643691280423"/>
          <c:w val="0.92754078095186676"/>
          <c:h val="0.68654978425115343"/>
        </c:manualLayout>
      </c:layout>
      <c:lineChart>
        <c:grouping val="standard"/>
        <c:ser>
          <c:idx val="0"/>
          <c:order val="0"/>
          <c:tx>
            <c:strRef>
              <c:f>Sheet1!$B$2</c:f>
              <c:strCache>
                <c:ptCount val="1"/>
                <c:pt idx="0">
                  <c:v>교역량증가율</c:v>
                </c:pt>
              </c:strCache>
            </c:strRef>
          </c:tx>
          <c:spPr>
            <a:ln w="38100"/>
          </c:spPr>
          <c:cat>
            <c:strRef>
              <c:f>Sheet1!$A$3:$A$8</c:f>
              <c:strCache>
                <c:ptCount val="6"/>
                <c:pt idx="0">
                  <c:v>1870~1913</c:v>
                </c:pt>
                <c:pt idx="1">
                  <c:v>1913~1950</c:v>
                </c:pt>
                <c:pt idx="2">
                  <c:v>1950~1973</c:v>
                </c:pt>
                <c:pt idx="3">
                  <c:v>1973~1992</c:v>
                </c:pt>
                <c:pt idx="4">
                  <c:v>1992~2012</c:v>
                </c:pt>
                <c:pt idx="5">
                  <c:v>2012~2013</c:v>
                </c:pt>
              </c:strCache>
            </c:strRef>
          </c:cat>
          <c:val>
            <c:numRef>
              <c:f>Sheet1!$B$3:$B$8</c:f>
              <c:numCache>
                <c:formatCode>General</c:formatCode>
                <c:ptCount val="6"/>
                <c:pt idx="0">
                  <c:v>3.4</c:v>
                </c:pt>
                <c:pt idx="1">
                  <c:v>1.1000000000000001</c:v>
                </c:pt>
                <c:pt idx="2">
                  <c:v>7.9</c:v>
                </c:pt>
                <c:pt idx="3" formatCode="0.0_ ">
                  <c:v>5</c:v>
                </c:pt>
                <c:pt idx="4">
                  <c:v>5.6</c:v>
                </c:pt>
                <c:pt idx="5">
                  <c:v>2.1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경제성장률</c:v>
                </c:pt>
              </c:strCache>
            </c:strRef>
          </c:tx>
          <c:dPt>
            <c:idx val="2"/>
            <c:spPr>
              <a:ln w="38100"/>
            </c:spPr>
          </c:dPt>
          <c:cat>
            <c:strRef>
              <c:f>Sheet1!$A$3:$A$8</c:f>
              <c:strCache>
                <c:ptCount val="6"/>
                <c:pt idx="0">
                  <c:v>1870~1913</c:v>
                </c:pt>
                <c:pt idx="1">
                  <c:v>1913~1950</c:v>
                </c:pt>
                <c:pt idx="2">
                  <c:v>1950~1973</c:v>
                </c:pt>
                <c:pt idx="3">
                  <c:v>1973~1992</c:v>
                </c:pt>
                <c:pt idx="4">
                  <c:v>1992~2012</c:v>
                </c:pt>
                <c:pt idx="5">
                  <c:v>2012~2013</c:v>
                </c:pt>
              </c:strCache>
            </c:strRef>
          </c:cat>
          <c:val>
            <c:numRef>
              <c:f>Sheet1!$C$3:$C$8</c:f>
              <c:numCache>
                <c:formatCode>General</c:formatCode>
                <c:ptCount val="6"/>
                <c:pt idx="0">
                  <c:v>2.1</c:v>
                </c:pt>
                <c:pt idx="1">
                  <c:v>1.8</c:v>
                </c:pt>
                <c:pt idx="2">
                  <c:v>4.7</c:v>
                </c:pt>
                <c:pt idx="3">
                  <c:v>2.8</c:v>
                </c:pt>
                <c:pt idx="4">
                  <c:v>2.6</c:v>
                </c:pt>
                <c:pt idx="5">
                  <c:v>2.4</c:v>
                </c:pt>
              </c:numCache>
            </c:numRef>
          </c:val>
          <c:smooth val="1"/>
        </c:ser>
        <c:dLbls/>
        <c:marker val="1"/>
        <c:axId val="86633088"/>
        <c:axId val="87216512"/>
      </c:lineChart>
      <c:catAx>
        <c:axId val="8663308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0"/>
            </a:pPr>
            <a:endParaRPr lang="ko-KR"/>
          </a:p>
        </c:txPr>
        <c:crossAx val="87216512"/>
        <c:crosses val="autoZero"/>
        <c:auto val="1"/>
        <c:lblAlgn val="ctr"/>
        <c:lblOffset val="100"/>
      </c:catAx>
      <c:valAx>
        <c:axId val="87216512"/>
        <c:scaling>
          <c:orientation val="minMax"/>
          <c:max val="8"/>
        </c:scaling>
        <c:axPos val="l"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86633088"/>
        <c:crosses val="autoZero"/>
        <c:crossBetween val="between"/>
        <c:majorUnit val="2"/>
      </c:valAx>
    </c:plotArea>
    <c:legend>
      <c:legendPos val="t"/>
      <c:layout>
        <c:manualLayout>
          <c:xMode val="edge"/>
          <c:yMode val="edge"/>
          <c:x val="0.29884773662551439"/>
          <c:y val="2.0511904364595573E-3"/>
          <c:w val="0.39901234567901406"/>
          <c:h val="9.1329068241470218E-2"/>
        </c:manualLayout>
      </c:layout>
      <c:txPr>
        <a:bodyPr/>
        <a:lstStyle/>
        <a:p>
          <a:pPr>
            <a:defRPr sz="14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379247820862177"/>
          <c:y val="7.3791404129699922E-2"/>
          <c:w val="0.87913952193921152"/>
          <c:h val="0.85241719174059949"/>
        </c:manualLayout>
      </c:layout>
      <c:barChart>
        <c:barDir val="col"/>
        <c:grouping val="clustered"/>
        <c:ser>
          <c:idx val="0"/>
          <c:order val="0"/>
          <c:tx>
            <c:strRef>
              <c:f>'미 분기별 경제성장율'!$B$2</c:f>
              <c:strCache>
                <c:ptCount val="1"/>
                <c:pt idx="0">
                  <c:v>경제성장율</c:v>
                </c:pt>
              </c:strCache>
            </c:strRef>
          </c:tx>
          <c:dPt>
            <c:idx val="10"/>
            <c:spPr>
              <a:solidFill>
                <a:srgbClr val="7030A0"/>
              </a:solidFill>
            </c:spPr>
          </c:dPt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'미 분기별 경제성장율'!$A$3:$A$13</c:f>
              <c:strCache>
                <c:ptCount val="11"/>
                <c:pt idx="0">
                  <c:v> '12.1Q</c:v>
                </c:pt>
                <c:pt idx="1">
                  <c:v> '12.2Q</c:v>
                </c:pt>
                <c:pt idx="2">
                  <c:v> '12.3Q</c:v>
                </c:pt>
                <c:pt idx="3">
                  <c:v> '12.4Q</c:v>
                </c:pt>
                <c:pt idx="4">
                  <c:v> '13.1Q</c:v>
                </c:pt>
                <c:pt idx="5">
                  <c:v> '13.2Q</c:v>
                </c:pt>
                <c:pt idx="6">
                  <c:v> '13.3Q</c:v>
                </c:pt>
                <c:pt idx="7">
                  <c:v> '13.4Q</c:v>
                </c:pt>
                <c:pt idx="8">
                  <c:v> '14.1Q</c:v>
                </c:pt>
                <c:pt idx="9">
                  <c:v> '14.2Q</c:v>
                </c:pt>
                <c:pt idx="10">
                  <c:v> '14.3Q</c:v>
                </c:pt>
              </c:strCache>
            </c:strRef>
          </c:cat>
          <c:val>
            <c:numRef>
              <c:f>'미 분기별 경제성장율'!$B$3:$B$13</c:f>
              <c:numCache>
                <c:formatCode>General</c:formatCode>
                <c:ptCount val="11"/>
                <c:pt idx="0">
                  <c:v>3.7</c:v>
                </c:pt>
                <c:pt idx="1">
                  <c:v>1.2</c:v>
                </c:pt>
                <c:pt idx="2">
                  <c:v>2.8</c:v>
                </c:pt>
                <c:pt idx="3">
                  <c:v>0.1</c:v>
                </c:pt>
                <c:pt idx="4">
                  <c:v>1.1000000000000001</c:v>
                </c:pt>
                <c:pt idx="5">
                  <c:v>2.5</c:v>
                </c:pt>
                <c:pt idx="6">
                  <c:v>4.0999999999999996</c:v>
                </c:pt>
                <c:pt idx="7">
                  <c:v>2.6</c:v>
                </c:pt>
                <c:pt idx="8" formatCode="0.0_ ">
                  <c:v>-1</c:v>
                </c:pt>
                <c:pt idx="9">
                  <c:v>4.2</c:v>
                </c:pt>
                <c:pt idx="10">
                  <c:v>3.9</c:v>
                </c:pt>
              </c:numCache>
            </c:numRef>
          </c:val>
        </c:ser>
        <c:dLbls/>
        <c:axId val="87270144"/>
        <c:axId val="87271680"/>
      </c:barChart>
      <c:catAx>
        <c:axId val="87270144"/>
        <c:scaling>
          <c:orientation val="minMax"/>
        </c:scaling>
        <c:axPos val="b"/>
        <c:tickLblPos val="nextTo"/>
        <c:txPr>
          <a:bodyPr/>
          <a:lstStyle/>
          <a:p>
            <a:pPr>
              <a:defRPr sz="900"/>
            </a:pPr>
            <a:endParaRPr lang="ko-KR"/>
          </a:p>
        </c:txPr>
        <c:crossAx val="87271680"/>
        <c:crosses val="autoZero"/>
        <c:auto val="1"/>
        <c:lblAlgn val="ctr"/>
        <c:lblOffset val="100"/>
      </c:catAx>
      <c:valAx>
        <c:axId val="87271680"/>
        <c:scaling>
          <c:orientation val="minMax"/>
          <c:max val="6"/>
        </c:scaling>
        <c:axPos val="l"/>
        <c:numFmt formatCode="#,##0.0_ 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7270144"/>
        <c:crosses val="autoZero"/>
        <c:crossBetween val="between"/>
        <c:majorUnit val="2"/>
      </c:valAx>
    </c:plotArea>
    <c:plotVisOnly val="1"/>
    <c:dispBlanksAs val="gap"/>
  </c:chart>
  <c:spPr>
    <a:noFill/>
    <a:ln>
      <a:noFill/>
    </a:ln>
  </c:sp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9068537485445895E-2"/>
          <c:y val="0.10335629921259841"/>
          <c:w val="0.91093146251455548"/>
          <c:h val="0.73522382618839455"/>
        </c:manualLayout>
      </c:layout>
      <c:barChart>
        <c:barDir val="col"/>
        <c:grouping val="clustered"/>
        <c:ser>
          <c:idx val="0"/>
          <c:order val="0"/>
          <c:tx>
            <c:strRef>
              <c:f>'미국 경제성장률'!$B$33</c:f>
              <c:strCache>
                <c:ptCount val="1"/>
                <c:pt idx="0">
                  <c:v>경제성장율</c:v>
                </c:pt>
              </c:strCache>
            </c:strRef>
          </c:tx>
          <c:dPt>
            <c:idx val="0"/>
            <c:spPr>
              <a:solidFill>
                <a:sysClr val="window" lastClr="FFFFFF">
                  <a:lumMod val="85000"/>
                </a:sysClr>
              </a:solidFill>
            </c:spPr>
          </c:dPt>
          <c:dPt>
            <c:idx val="1"/>
            <c:spPr>
              <a:solidFill>
                <a:sysClr val="window" lastClr="FFFFFF">
                  <a:lumMod val="85000"/>
                </a:sysClr>
              </a:solidFill>
            </c:spPr>
          </c:dPt>
          <c:dPt>
            <c:idx val="2"/>
            <c:spPr>
              <a:solidFill>
                <a:sysClr val="window" lastClr="FFFFFF">
                  <a:lumMod val="85000"/>
                </a:sysClr>
              </a:solidFill>
            </c:spPr>
          </c:dPt>
          <c:dPt>
            <c:idx val="3"/>
            <c:spPr>
              <a:solidFill>
                <a:srgbClr val="7030A0"/>
              </a:solidFill>
            </c:spPr>
          </c:dPt>
          <c:dPt>
            <c:idx val="4"/>
            <c:spPr>
              <a:solidFill>
                <a:srgbClr val="7030A0"/>
              </a:solidFill>
            </c:spPr>
          </c:dPt>
          <c:dPt>
            <c:idx val="5"/>
            <c:spPr>
              <a:solidFill>
                <a:srgbClr val="7030A0"/>
              </a:solidFill>
            </c:spPr>
          </c:dPt>
          <c:dLbls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showVal val="1"/>
          </c:dLbls>
          <c:cat>
            <c:strRef>
              <c:f>'미국 경제성장률'!$A$34:$A$39</c:f>
              <c:strCache>
                <c:ptCount val="6"/>
                <c:pt idx="0">
                  <c:v> '14.4Q</c:v>
                </c:pt>
                <c:pt idx="1">
                  <c:v> '15.1Q</c:v>
                </c:pt>
                <c:pt idx="2">
                  <c:v> '15.2Q</c:v>
                </c:pt>
                <c:pt idx="3">
                  <c:v> '13년</c:v>
                </c:pt>
                <c:pt idx="4">
                  <c:v> '14년(E)</c:v>
                </c:pt>
                <c:pt idx="5">
                  <c:v> '15년(F) </c:v>
                </c:pt>
              </c:strCache>
            </c:strRef>
          </c:cat>
          <c:val>
            <c:numRef>
              <c:f>'미국 경제성장률'!$B$34:$B$39</c:f>
              <c:numCache>
                <c:formatCode>0.0_ </c:formatCode>
                <c:ptCount val="6"/>
                <c:pt idx="0">
                  <c:v>3</c:v>
                </c:pt>
                <c:pt idx="1">
                  <c:v>3</c:v>
                </c:pt>
                <c:pt idx="2" formatCode="General">
                  <c:v>2.9</c:v>
                </c:pt>
                <c:pt idx="3" formatCode="General">
                  <c:v>2.2000000000000002</c:v>
                </c:pt>
                <c:pt idx="4" formatCode="General">
                  <c:v>2.2000000000000002</c:v>
                </c:pt>
                <c:pt idx="5">
                  <c:v>3</c:v>
                </c:pt>
              </c:numCache>
            </c:numRef>
          </c:val>
        </c:ser>
        <c:dLbls/>
        <c:axId val="87375872"/>
        <c:axId val="87377408"/>
      </c:barChart>
      <c:catAx>
        <c:axId val="87375872"/>
        <c:scaling>
          <c:orientation val="minMax"/>
        </c:scaling>
        <c:axPos val="b"/>
        <c:tickLblPos val="nextTo"/>
        <c:txPr>
          <a:bodyPr/>
          <a:lstStyle/>
          <a:p>
            <a:pPr>
              <a:defRPr sz="1050"/>
            </a:pPr>
            <a:endParaRPr lang="ko-KR"/>
          </a:p>
        </c:txPr>
        <c:crossAx val="87377408"/>
        <c:crosses val="autoZero"/>
        <c:auto val="1"/>
        <c:lblAlgn val="ctr"/>
        <c:lblOffset val="100"/>
      </c:catAx>
      <c:valAx>
        <c:axId val="87377408"/>
        <c:scaling>
          <c:orientation val="minMax"/>
          <c:max val="4"/>
        </c:scaling>
        <c:axPos val="l"/>
        <c:numFmt formatCode="0.0_ " sourceLinked="1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87375872"/>
        <c:crosses val="autoZero"/>
        <c:crossBetween val="between"/>
        <c:majorUnit val="1"/>
      </c:valAx>
    </c:plotArea>
    <c:plotVisOnly val="1"/>
    <c:dispBlanksAs val="gap"/>
  </c:chart>
  <c:spPr>
    <a:noFill/>
    <a:ln>
      <a:noFill/>
    </a:ln>
  </c:spPr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4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'중국 경제성장률'!$B$1</c:f>
              <c:strCache>
                <c:ptCount val="1"/>
                <c:pt idx="0">
                  <c:v>경제성장율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ko-KR"/>
              </a:p>
            </c:txPr>
            <c:showVal val="1"/>
          </c:dLbls>
          <c:cat>
            <c:strRef>
              <c:f>'중국 경제성장률'!$A$2:$A$12</c:f>
              <c:strCache>
                <c:ptCount val="11"/>
                <c:pt idx="0">
                  <c:v> '12.1Q</c:v>
                </c:pt>
                <c:pt idx="1">
                  <c:v> '12.2Q</c:v>
                </c:pt>
                <c:pt idx="2">
                  <c:v> '12.3Q</c:v>
                </c:pt>
                <c:pt idx="3">
                  <c:v> '12.4Q</c:v>
                </c:pt>
                <c:pt idx="4">
                  <c:v> '13.1Q</c:v>
                </c:pt>
                <c:pt idx="5">
                  <c:v> '13.2Q</c:v>
                </c:pt>
                <c:pt idx="6">
                  <c:v> '13.3Q</c:v>
                </c:pt>
                <c:pt idx="7">
                  <c:v> '13.4Q</c:v>
                </c:pt>
                <c:pt idx="8">
                  <c:v> '14.1Q</c:v>
                </c:pt>
                <c:pt idx="9">
                  <c:v> '14.2Q</c:v>
                </c:pt>
                <c:pt idx="10">
                  <c:v> '14.3Q</c:v>
                </c:pt>
              </c:strCache>
            </c:strRef>
          </c:cat>
          <c:val>
            <c:numRef>
              <c:f>'중국 경제성장률'!$B$2:$B$12</c:f>
              <c:numCache>
                <c:formatCode>0.0_);[Red]\(0.0\)</c:formatCode>
                <c:ptCount val="11"/>
                <c:pt idx="0">
                  <c:v>8.1</c:v>
                </c:pt>
                <c:pt idx="1">
                  <c:v>7.6</c:v>
                </c:pt>
                <c:pt idx="2">
                  <c:v>7.4</c:v>
                </c:pt>
                <c:pt idx="3">
                  <c:v>7.9</c:v>
                </c:pt>
                <c:pt idx="4">
                  <c:v>7.7</c:v>
                </c:pt>
                <c:pt idx="5">
                  <c:v>7.5</c:v>
                </c:pt>
                <c:pt idx="6">
                  <c:v>7.8</c:v>
                </c:pt>
                <c:pt idx="7">
                  <c:v>7.7</c:v>
                </c:pt>
                <c:pt idx="8">
                  <c:v>7.4</c:v>
                </c:pt>
                <c:pt idx="9">
                  <c:v>7.5</c:v>
                </c:pt>
                <c:pt idx="10">
                  <c:v>7.3</c:v>
                </c:pt>
              </c:numCache>
            </c:numRef>
          </c:val>
        </c:ser>
        <c:dLbls/>
        <c:axId val="87350656"/>
        <c:axId val="87352448"/>
      </c:barChart>
      <c:catAx>
        <c:axId val="87350656"/>
        <c:scaling>
          <c:orientation val="minMax"/>
        </c:scaling>
        <c:axPos val="b"/>
        <c:tickLblPos val="nextTo"/>
        <c:crossAx val="87352448"/>
        <c:crosses val="autoZero"/>
        <c:auto val="1"/>
        <c:lblAlgn val="ctr"/>
        <c:lblOffset val="100"/>
        <c:tickLblSkip val="2"/>
        <c:tickMarkSkip val="2"/>
      </c:catAx>
      <c:valAx>
        <c:axId val="87352448"/>
        <c:scaling>
          <c:orientation val="minMax"/>
          <c:max val="10"/>
          <c:min val="0"/>
        </c:scaling>
        <c:axPos val="l"/>
        <c:numFmt formatCode="0.0_);[Red]\(0.0\)" sourceLinked="1"/>
        <c:tickLblPos val="nextTo"/>
        <c:crossAx val="87350656"/>
        <c:crosses val="autoZero"/>
        <c:crossBetween val="between"/>
        <c:majorUnit val="2"/>
        <c:minorUnit val="4.0000000000000022E-2"/>
      </c:valAx>
    </c:plotArea>
    <c:plotVisOnly val="1"/>
    <c:dispBlanksAs val="gap"/>
  </c:chart>
  <c:spPr>
    <a:noFill/>
    <a:ln>
      <a:noFill/>
    </a:ln>
  </c:sp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4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'유로존 경제성장률'!$B$20</c:f>
              <c:strCache>
                <c:ptCount val="1"/>
                <c:pt idx="0">
                  <c:v>경제성장율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'유로존 경제성장률'!$A$21:$A$29</c:f>
              <c:strCache>
                <c:ptCount val="9"/>
                <c:pt idx="0">
                  <c:v> '06</c:v>
                </c:pt>
                <c:pt idx="1">
                  <c:v> '07</c:v>
                </c:pt>
                <c:pt idx="2">
                  <c:v> '08</c:v>
                </c:pt>
                <c:pt idx="3">
                  <c:v> '09</c:v>
                </c:pt>
                <c:pt idx="4">
                  <c:v> '10</c:v>
                </c:pt>
                <c:pt idx="5">
                  <c:v> '11</c:v>
                </c:pt>
                <c:pt idx="6">
                  <c:v> '12</c:v>
                </c:pt>
                <c:pt idx="7">
                  <c:v> '13</c:v>
                </c:pt>
                <c:pt idx="8">
                  <c:v> '14(E)</c:v>
                </c:pt>
              </c:strCache>
            </c:strRef>
          </c:cat>
          <c:val>
            <c:numRef>
              <c:f>'유로존 경제성장률'!$B$21:$B$29</c:f>
              <c:numCache>
                <c:formatCode>General</c:formatCode>
                <c:ptCount val="9"/>
                <c:pt idx="0">
                  <c:v>3.3</c:v>
                </c:pt>
                <c:pt idx="1">
                  <c:v>3</c:v>
                </c:pt>
                <c:pt idx="2">
                  <c:v>0.4</c:v>
                </c:pt>
                <c:pt idx="3">
                  <c:v>-4.5</c:v>
                </c:pt>
                <c:pt idx="4">
                  <c:v>1.9000000000000001</c:v>
                </c:pt>
                <c:pt idx="5" formatCode="0.0_ ">
                  <c:v>1.6</c:v>
                </c:pt>
                <c:pt idx="6">
                  <c:v>-0.70000000000000062</c:v>
                </c:pt>
                <c:pt idx="7">
                  <c:v>-0.4</c:v>
                </c:pt>
                <c:pt idx="8">
                  <c:v>0.8</c:v>
                </c:pt>
              </c:numCache>
            </c:numRef>
          </c:val>
        </c:ser>
        <c:dLbls/>
        <c:axId val="87521920"/>
        <c:axId val="87708032"/>
      </c:barChart>
      <c:catAx>
        <c:axId val="87521920"/>
        <c:scaling>
          <c:orientation val="minMax"/>
        </c:scaling>
        <c:axPos val="b"/>
        <c:majorTickMark val="in"/>
        <c:tickLblPos val="low"/>
        <c:txPr>
          <a:bodyPr/>
          <a:lstStyle/>
          <a:p>
            <a:pPr>
              <a:defRPr sz="1200" b="1"/>
            </a:pPr>
            <a:endParaRPr lang="ko-KR"/>
          </a:p>
        </c:txPr>
        <c:crossAx val="87708032"/>
        <c:crosses val="autoZero"/>
        <c:auto val="1"/>
        <c:lblAlgn val="ctr"/>
        <c:lblOffset val="100"/>
      </c:catAx>
      <c:valAx>
        <c:axId val="87708032"/>
        <c:scaling>
          <c:orientation val="minMax"/>
          <c:min val="-6"/>
        </c:scaling>
        <c:axPos val="l"/>
        <c:numFmt formatCode="#,##0.0_ " sourceLinked="0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87521920"/>
        <c:crosses val="autoZero"/>
        <c:crossBetween val="between"/>
        <c:majorUnit val="2"/>
      </c:valAx>
    </c:plotArea>
    <c:plotVisOnly val="1"/>
    <c:dispBlanksAs val="gap"/>
  </c:chart>
  <c:spPr>
    <a:noFill/>
    <a:ln>
      <a:noFill/>
    </a:ln>
  </c:sp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5.3585519708869045E-2"/>
          <c:y val="0.11255188817404088"/>
          <c:w val="0.89630496577032626"/>
          <c:h val="0.77146825857732981"/>
        </c:manualLayout>
      </c:layout>
      <c:barChart>
        <c:barDir val="col"/>
        <c:grouping val="clustered"/>
        <c:ser>
          <c:idx val="0"/>
          <c:order val="0"/>
          <c:tx>
            <c:strRef>
              <c:f>Con!$A$3</c:f>
              <c:strCache>
                <c:ptCount val="1"/>
                <c:pt idx="0">
                  <c:v>컨테이너 물동량(좌축)</c:v>
                </c:pt>
              </c:strCache>
            </c:strRef>
          </c:tx>
          <c:cat>
            <c:strRef>
              <c:f>Con!$E$2:$Q$2</c:f>
              <c:strCache>
                <c:ptCount val="13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</c:strCache>
            </c:strRef>
          </c:cat>
          <c:val>
            <c:numRef>
              <c:f>Con!$E$3:$Q$3</c:f>
              <c:numCache>
                <c:formatCode>General</c:formatCode>
                <c:ptCount val="13"/>
                <c:pt idx="0">
                  <c:v>76</c:v>
                </c:pt>
                <c:pt idx="1">
                  <c:v>84</c:v>
                </c:pt>
                <c:pt idx="2">
                  <c:v>96</c:v>
                </c:pt>
                <c:pt idx="3">
                  <c:v>106</c:v>
                </c:pt>
                <c:pt idx="4">
                  <c:v>117</c:v>
                </c:pt>
                <c:pt idx="5">
                  <c:v>131</c:v>
                </c:pt>
                <c:pt idx="6">
                  <c:v>137</c:v>
                </c:pt>
                <c:pt idx="7">
                  <c:v>124</c:v>
                </c:pt>
                <c:pt idx="8">
                  <c:v>138</c:v>
                </c:pt>
                <c:pt idx="9">
                  <c:v>148</c:v>
                </c:pt>
                <c:pt idx="10">
                  <c:v>153</c:v>
                </c:pt>
                <c:pt idx="11">
                  <c:v>160</c:v>
                </c:pt>
                <c:pt idx="12">
                  <c:v>169</c:v>
                </c:pt>
              </c:numCache>
            </c:numRef>
          </c:val>
        </c:ser>
        <c:ser>
          <c:idx val="2"/>
          <c:order val="2"/>
          <c:tx>
            <c:strRef>
              <c:f>Con!$A$5</c:f>
              <c:strCache>
                <c:ptCount val="1"/>
                <c:pt idx="0">
                  <c:v>컨테이너 선복량(좌축)</c:v>
                </c:pt>
              </c:strCache>
            </c:strRef>
          </c:tx>
          <c:cat>
            <c:strRef>
              <c:f>Con!$E$2:$Q$2</c:f>
              <c:strCache>
                <c:ptCount val="13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</c:strCache>
            </c:strRef>
          </c:cat>
          <c:val>
            <c:numRef>
              <c:f>Con!$E$5:$Q$5</c:f>
              <c:numCache>
                <c:formatCode>_-* #,##0.0_-;\-* #,##0.0_-;_-* "-"_-;_-@_-</c:formatCode>
                <c:ptCount val="13"/>
                <c:pt idx="0" formatCode="0.0_ ">
                  <c:v>6</c:v>
                </c:pt>
                <c:pt idx="1">
                  <c:v>6.5</c:v>
                </c:pt>
                <c:pt idx="2">
                  <c:v>7.2</c:v>
                </c:pt>
                <c:pt idx="3">
                  <c:v>8.1</c:v>
                </c:pt>
                <c:pt idx="4">
                  <c:v>9.5</c:v>
                </c:pt>
                <c:pt idx="5">
                  <c:v>10.8</c:v>
                </c:pt>
                <c:pt idx="6">
                  <c:v>12.1</c:v>
                </c:pt>
                <c:pt idx="7">
                  <c:v>12.9</c:v>
                </c:pt>
                <c:pt idx="8">
                  <c:v>13.7</c:v>
                </c:pt>
                <c:pt idx="9">
                  <c:v>15.3</c:v>
                </c:pt>
                <c:pt idx="10">
                  <c:v>16.2</c:v>
                </c:pt>
                <c:pt idx="11">
                  <c:v>17.100000000000001</c:v>
                </c:pt>
                <c:pt idx="12">
                  <c:v>18.100000000000001</c:v>
                </c:pt>
              </c:numCache>
            </c:numRef>
          </c:val>
        </c:ser>
        <c:dLbls/>
        <c:axId val="87800448"/>
        <c:axId val="87888256"/>
      </c:barChart>
      <c:lineChart>
        <c:grouping val="standard"/>
        <c:ser>
          <c:idx val="1"/>
          <c:order val="1"/>
          <c:tx>
            <c:strRef>
              <c:f>Con!$A$4</c:f>
              <c:strCache>
                <c:ptCount val="1"/>
                <c:pt idx="0">
                  <c:v>물동량 증가율(우축)</c:v>
                </c:pt>
              </c:strCache>
            </c:strRef>
          </c:tx>
          <c:marker>
            <c:symbol val="none"/>
          </c:marker>
          <c:cat>
            <c:strRef>
              <c:f>Con!$E$2:$Q$2</c:f>
              <c:strCache>
                <c:ptCount val="13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</c:strCache>
            </c:strRef>
          </c:cat>
          <c:val>
            <c:numRef>
              <c:f>Con!$E$4:$Q$4</c:f>
              <c:numCache>
                <c:formatCode>0.0_ </c:formatCode>
                <c:ptCount val="13"/>
                <c:pt idx="0">
                  <c:v>11.76470588235294</c:v>
                </c:pt>
                <c:pt idx="1">
                  <c:v>10.526315789473653</c:v>
                </c:pt>
                <c:pt idx="2">
                  <c:v>14.285714285714286</c:v>
                </c:pt>
                <c:pt idx="3">
                  <c:v>10.416666666666702</c:v>
                </c:pt>
                <c:pt idx="4">
                  <c:v>10.377358490566039</c:v>
                </c:pt>
                <c:pt idx="5">
                  <c:v>11.965811965811966</c:v>
                </c:pt>
                <c:pt idx="6">
                  <c:v>4.5801526717557248</c:v>
                </c:pt>
                <c:pt idx="7">
                  <c:v>-9.4890510948904989</c:v>
                </c:pt>
                <c:pt idx="8">
                  <c:v>11.290322580645148</c:v>
                </c:pt>
                <c:pt idx="9">
                  <c:v>7.2463768115942031</c:v>
                </c:pt>
                <c:pt idx="10">
                  <c:v>3.3783783783783785</c:v>
                </c:pt>
                <c:pt idx="11">
                  <c:v>4.5751633986928306</c:v>
                </c:pt>
                <c:pt idx="12">
                  <c:v>5.6249999999999796</c:v>
                </c:pt>
              </c:numCache>
            </c:numRef>
          </c:val>
          <c:smooth val="1"/>
        </c:ser>
        <c:ser>
          <c:idx val="3"/>
          <c:order val="3"/>
          <c:tx>
            <c:strRef>
              <c:f>Con!$A$6</c:f>
              <c:strCache>
                <c:ptCount val="1"/>
                <c:pt idx="0">
                  <c:v>선복량 증가율(우축)</c:v>
                </c:pt>
              </c:strCache>
            </c:strRef>
          </c:tx>
          <c:marker>
            <c:symbol val="none"/>
          </c:marker>
          <c:cat>
            <c:strRef>
              <c:f>Con!$E$2:$Q$2</c:f>
              <c:strCache>
                <c:ptCount val="13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</c:strCache>
            </c:strRef>
          </c:cat>
          <c:val>
            <c:numRef>
              <c:f>Con!$E$6:$Q$6</c:f>
              <c:numCache>
                <c:formatCode>0.0_ </c:formatCode>
                <c:ptCount val="13"/>
                <c:pt idx="0">
                  <c:v>11.111111111111059</c:v>
                </c:pt>
                <c:pt idx="1">
                  <c:v>8.3333333333333321</c:v>
                </c:pt>
                <c:pt idx="2">
                  <c:v>10.769230769230768</c:v>
                </c:pt>
                <c:pt idx="3">
                  <c:v>12.500000000000002</c:v>
                </c:pt>
                <c:pt idx="4">
                  <c:v>17.283950617283956</c:v>
                </c:pt>
                <c:pt idx="5">
                  <c:v>13.684210526315795</c:v>
                </c:pt>
                <c:pt idx="6">
                  <c:v>12.037037037037027</c:v>
                </c:pt>
                <c:pt idx="7">
                  <c:v>6.6115702479338845</c:v>
                </c:pt>
                <c:pt idx="8">
                  <c:v>6.2015503875968907</c:v>
                </c:pt>
                <c:pt idx="9">
                  <c:v>11.678832116788364</c:v>
                </c:pt>
                <c:pt idx="10">
                  <c:v>5.8823529411764452</c:v>
                </c:pt>
                <c:pt idx="11">
                  <c:v>5.55555555555555</c:v>
                </c:pt>
                <c:pt idx="12">
                  <c:v>5.8479532163742665</c:v>
                </c:pt>
              </c:numCache>
            </c:numRef>
          </c:val>
          <c:smooth val="1"/>
        </c:ser>
        <c:dLbls/>
        <c:marker val="1"/>
        <c:axId val="87891328"/>
        <c:axId val="87889792"/>
      </c:lineChart>
      <c:catAx>
        <c:axId val="87800448"/>
        <c:scaling>
          <c:orientation val="minMax"/>
        </c:scaling>
        <c:axPos val="b"/>
        <c:tickLblPos val="nextTo"/>
        <c:crossAx val="87888256"/>
        <c:crosses val="autoZero"/>
        <c:auto val="1"/>
        <c:lblAlgn val="ctr"/>
        <c:lblOffset val="100"/>
        <c:tickLblSkip val="2"/>
        <c:tickMarkSkip val="2"/>
      </c:catAx>
      <c:valAx>
        <c:axId val="87888256"/>
        <c:scaling>
          <c:orientation val="minMax"/>
          <c:max val="200"/>
        </c:scaling>
        <c:axPos val="l"/>
        <c:numFmt formatCode="General" sourceLinked="1"/>
        <c:tickLblPos val="nextTo"/>
        <c:crossAx val="87800448"/>
        <c:crosses val="autoZero"/>
        <c:crossBetween val="between"/>
        <c:majorUnit val="50"/>
      </c:valAx>
      <c:valAx>
        <c:axId val="87889792"/>
        <c:scaling>
          <c:orientation val="minMax"/>
          <c:min val="-20"/>
        </c:scaling>
        <c:axPos val="r"/>
        <c:numFmt formatCode="#,##0_ " sourceLinked="0"/>
        <c:tickLblPos val="nextTo"/>
        <c:crossAx val="87891328"/>
        <c:crosses val="max"/>
        <c:crossBetween val="between"/>
        <c:majorUnit val="10"/>
      </c:valAx>
      <c:catAx>
        <c:axId val="87891328"/>
        <c:scaling>
          <c:orientation val="minMax"/>
        </c:scaling>
        <c:delete val="1"/>
        <c:axPos val="b"/>
        <c:tickLblPos val="none"/>
        <c:crossAx val="87889792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11810311632531471"/>
          <c:y val="1.2537532808398954E-2"/>
          <c:w val="0.75812870095959395"/>
          <c:h val="0.14845130844047699"/>
        </c:manualLayout>
      </c:layout>
    </c:legend>
    <c:plotVisOnly val="1"/>
    <c:dispBlanksAs val="gap"/>
  </c:chart>
  <c:spPr>
    <a:noFill/>
    <a:ln>
      <a:noFill/>
    </a:ln>
  </c:sp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9.1761185838279524E-2"/>
          <c:y val="0.16049112822589603"/>
          <c:w val="0.81647762832344162"/>
          <c:h val="0.71483679232773423"/>
        </c:manualLayout>
      </c:layout>
      <c:lineChart>
        <c:grouping val="standard"/>
        <c:ser>
          <c:idx val="0"/>
          <c:order val="0"/>
          <c:tx>
            <c:strRef>
              <c:f>'CCFI와 HR'!$B$1</c:f>
              <c:strCache>
                <c:ptCount val="1"/>
                <c:pt idx="0">
                  <c:v>BDI(좌축)</c:v>
                </c:pt>
              </c:strCache>
            </c:strRef>
          </c:tx>
          <c:cat>
            <c:strRef>
              <c:f>'CCFI와 HR'!$A$2:$A$119</c:f>
              <c:strCache>
                <c:ptCount val="118"/>
                <c:pt idx="0">
                  <c:v> '05.1</c:v>
                </c:pt>
                <c:pt idx="1">
                  <c:v> '05.2</c:v>
                </c:pt>
                <c:pt idx="2">
                  <c:v> '05.3</c:v>
                </c:pt>
                <c:pt idx="3">
                  <c:v> '05.4</c:v>
                </c:pt>
                <c:pt idx="4">
                  <c:v> '05.5</c:v>
                </c:pt>
                <c:pt idx="5">
                  <c:v> '05.6</c:v>
                </c:pt>
                <c:pt idx="6">
                  <c:v> '05.7</c:v>
                </c:pt>
                <c:pt idx="7">
                  <c:v> '05.8</c:v>
                </c:pt>
                <c:pt idx="8">
                  <c:v> '05.9</c:v>
                </c:pt>
                <c:pt idx="9">
                  <c:v> '05.10</c:v>
                </c:pt>
                <c:pt idx="10">
                  <c:v> '05.11</c:v>
                </c:pt>
                <c:pt idx="11">
                  <c:v> '05.12</c:v>
                </c:pt>
                <c:pt idx="12">
                  <c:v> '06.1</c:v>
                </c:pt>
                <c:pt idx="13">
                  <c:v> '06.2</c:v>
                </c:pt>
                <c:pt idx="14">
                  <c:v> '06.3</c:v>
                </c:pt>
                <c:pt idx="15">
                  <c:v> '06.4</c:v>
                </c:pt>
                <c:pt idx="16">
                  <c:v> '06.5</c:v>
                </c:pt>
                <c:pt idx="17">
                  <c:v> '06.6</c:v>
                </c:pt>
                <c:pt idx="18">
                  <c:v> '06.7</c:v>
                </c:pt>
                <c:pt idx="19">
                  <c:v> '06.8</c:v>
                </c:pt>
                <c:pt idx="20">
                  <c:v> '06.9</c:v>
                </c:pt>
                <c:pt idx="21">
                  <c:v> '06.10</c:v>
                </c:pt>
                <c:pt idx="22">
                  <c:v> '06.11</c:v>
                </c:pt>
                <c:pt idx="23">
                  <c:v> '06.12</c:v>
                </c:pt>
                <c:pt idx="24">
                  <c:v> '07.1</c:v>
                </c:pt>
                <c:pt idx="25">
                  <c:v> '07.2</c:v>
                </c:pt>
                <c:pt idx="26">
                  <c:v> '07.3</c:v>
                </c:pt>
                <c:pt idx="27">
                  <c:v> '07.4</c:v>
                </c:pt>
                <c:pt idx="28">
                  <c:v> '07.5</c:v>
                </c:pt>
                <c:pt idx="29">
                  <c:v> '07.6</c:v>
                </c:pt>
                <c:pt idx="30">
                  <c:v> '07.7</c:v>
                </c:pt>
                <c:pt idx="31">
                  <c:v> '07.8</c:v>
                </c:pt>
                <c:pt idx="32">
                  <c:v> '07.9</c:v>
                </c:pt>
                <c:pt idx="33">
                  <c:v> '07.10</c:v>
                </c:pt>
                <c:pt idx="34">
                  <c:v> '07.11</c:v>
                </c:pt>
                <c:pt idx="35">
                  <c:v> '07.12</c:v>
                </c:pt>
                <c:pt idx="36">
                  <c:v> '08.1</c:v>
                </c:pt>
                <c:pt idx="37">
                  <c:v> '08.2</c:v>
                </c:pt>
                <c:pt idx="38">
                  <c:v> '08.3</c:v>
                </c:pt>
                <c:pt idx="39">
                  <c:v> '08.4</c:v>
                </c:pt>
                <c:pt idx="40">
                  <c:v> '08.5</c:v>
                </c:pt>
                <c:pt idx="41">
                  <c:v> '08.6</c:v>
                </c:pt>
                <c:pt idx="42">
                  <c:v> '08.7</c:v>
                </c:pt>
                <c:pt idx="43">
                  <c:v> '08.8</c:v>
                </c:pt>
                <c:pt idx="44">
                  <c:v> '08.9</c:v>
                </c:pt>
                <c:pt idx="45">
                  <c:v> '08.10</c:v>
                </c:pt>
                <c:pt idx="46">
                  <c:v> '08.11</c:v>
                </c:pt>
                <c:pt idx="47">
                  <c:v> '08.12</c:v>
                </c:pt>
                <c:pt idx="48">
                  <c:v> '09.1</c:v>
                </c:pt>
                <c:pt idx="49">
                  <c:v>  '09.2</c:v>
                </c:pt>
                <c:pt idx="50">
                  <c:v>  '09.3</c:v>
                </c:pt>
                <c:pt idx="51">
                  <c:v>  '09.4</c:v>
                </c:pt>
                <c:pt idx="52">
                  <c:v>  '09.5</c:v>
                </c:pt>
                <c:pt idx="53">
                  <c:v>  '09.6</c:v>
                </c:pt>
                <c:pt idx="54">
                  <c:v>  '09.7</c:v>
                </c:pt>
                <c:pt idx="55">
                  <c:v>  '09.8</c:v>
                </c:pt>
                <c:pt idx="56">
                  <c:v>  '09.9</c:v>
                </c:pt>
                <c:pt idx="57">
                  <c:v>  '09.10</c:v>
                </c:pt>
                <c:pt idx="58">
                  <c:v>  '09.11</c:v>
                </c:pt>
                <c:pt idx="59">
                  <c:v>  '09.12</c:v>
                </c:pt>
                <c:pt idx="60">
                  <c:v> '10.1</c:v>
                </c:pt>
                <c:pt idx="61">
                  <c:v> '10.2</c:v>
                </c:pt>
                <c:pt idx="62">
                  <c:v> '10.3</c:v>
                </c:pt>
                <c:pt idx="63">
                  <c:v> '10.4</c:v>
                </c:pt>
                <c:pt idx="64">
                  <c:v> '10.5</c:v>
                </c:pt>
                <c:pt idx="65">
                  <c:v> '10.6</c:v>
                </c:pt>
                <c:pt idx="66">
                  <c:v> '10.7</c:v>
                </c:pt>
                <c:pt idx="67">
                  <c:v> '10.8</c:v>
                </c:pt>
                <c:pt idx="68">
                  <c:v> '10.9</c:v>
                </c:pt>
                <c:pt idx="69">
                  <c:v> '10.10</c:v>
                </c:pt>
                <c:pt idx="70">
                  <c:v> '10.11</c:v>
                </c:pt>
                <c:pt idx="71">
                  <c:v> '10.12</c:v>
                </c:pt>
                <c:pt idx="72">
                  <c:v> '11.1</c:v>
                </c:pt>
                <c:pt idx="73">
                  <c:v> '11.2</c:v>
                </c:pt>
                <c:pt idx="74">
                  <c:v> '11.3</c:v>
                </c:pt>
                <c:pt idx="75">
                  <c:v> '11.4</c:v>
                </c:pt>
                <c:pt idx="76">
                  <c:v> '11.5</c:v>
                </c:pt>
                <c:pt idx="77">
                  <c:v> '11.6</c:v>
                </c:pt>
                <c:pt idx="78">
                  <c:v> '11.7</c:v>
                </c:pt>
                <c:pt idx="79">
                  <c:v> '11.8</c:v>
                </c:pt>
                <c:pt idx="80">
                  <c:v> '11.9</c:v>
                </c:pt>
                <c:pt idx="81">
                  <c:v> '11.10</c:v>
                </c:pt>
                <c:pt idx="82">
                  <c:v> '11.11</c:v>
                </c:pt>
                <c:pt idx="83">
                  <c:v> '11.12</c:v>
                </c:pt>
                <c:pt idx="84">
                  <c:v> '12.1</c:v>
                </c:pt>
                <c:pt idx="85">
                  <c:v> '12.2</c:v>
                </c:pt>
                <c:pt idx="86">
                  <c:v> '12.3</c:v>
                </c:pt>
                <c:pt idx="87">
                  <c:v> '12.4</c:v>
                </c:pt>
                <c:pt idx="88">
                  <c:v> '12.5</c:v>
                </c:pt>
                <c:pt idx="89">
                  <c:v> '12.6</c:v>
                </c:pt>
                <c:pt idx="90">
                  <c:v> '12.7</c:v>
                </c:pt>
                <c:pt idx="91">
                  <c:v> '12.8</c:v>
                </c:pt>
                <c:pt idx="92">
                  <c:v> '12.9</c:v>
                </c:pt>
                <c:pt idx="93">
                  <c:v> '12.10</c:v>
                </c:pt>
                <c:pt idx="94">
                  <c:v> '12.11</c:v>
                </c:pt>
                <c:pt idx="95">
                  <c:v> '12.12</c:v>
                </c:pt>
                <c:pt idx="96">
                  <c:v> '13.1</c:v>
                </c:pt>
                <c:pt idx="97">
                  <c:v> '13.2</c:v>
                </c:pt>
                <c:pt idx="98">
                  <c:v> '13.3</c:v>
                </c:pt>
                <c:pt idx="99">
                  <c:v> '13.4</c:v>
                </c:pt>
                <c:pt idx="100">
                  <c:v> '13.5</c:v>
                </c:pt>
                <c:pt idx="101">
                  <c:v> '13.6</c:v>
                </c:pt>
                <c:pt idx="102">
                  <c:v> '13.7</c:v>
                </c:pt>
                <c:pt idx="103">
                  <c:v> '13.8</c:v>
                </c:pt>
                <c:pt idx="104">
                  <c:v> '13.9</c:v>
                </c:pt>
                <c:pt idx="105">
                  <c:v> '13.10</c:v>
                </c:pt>
                <c:pt idx="106">
                  <c:v> '13.11</c:v>
                </c:pt>
                <c:pt idx="107">
                  <c:v> '13.12</c:v>
                </c:pt>
                <c:pt idx="108">
                  <c:v> '14.1</c:v>
                </c:pt>
                <c:pt idx="109">
                  <c:v> '14.2</c:v>
                </c:pt>
                <c:pt idx="110">
                  <c:v> '14.3</c:v>
                </c:pt>
                <c:pt idx="111">
                  <c:v> '14.4</c:v>
                </c:pt>
                <c:pt idx="112">
                  <c:v> '14.5</c:v>
                </c:pt>
                <c:pt idx="113">
                  <c:v> '14.6</c:v>
                </c:pt>
                <c:pt idx="114">
                  <c:v> '14.7</c:v>
                </c:pt>
                <c:pt idx="115">
                  <c:v> '14.8</c:v>
                </c:pt>
                <c:pt idx="116">
                  <c:v> '14.9</c:v>
                </c:pt>
                <c:pt idx="117">
                  <c:v> '14.10</c:v>
                </c:pt>
              </c:strCache>
            </c:strRef>
          </c:cat>
          <c:val>
            <c:numRef>
              <c:f>'CCFI와 HR'!$B$2:$B$119</c:f>
            </c:numRef>
          </c:val>
        </c:ser>
        <c:ser>
          <c:idx val="2"/>
          <c:order val="2"/>
          <c:tx>
            <c:strRef>
              <c:f>'CCFI와 HR'!$D$1</c:f>
              <c:strCache>
                <c:ptCount val="1"/>
                <c:pt idx="0">
                  <c:v>CCFI(좌축)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none"/>
          </c:marker>
          <c:cat>
            <c:strRef>
              <c:f>'CCFI와 HR'!$A$2:$A$119</c:f>
              <c:strCache>
                <c:ptCount val="118"/>
                <c:pt idx="0">
                  <c:v> '05.1</c:v>
                </c:pt>
                <c:pt idx="1">
                  <c:v> '05.2</c:v>
                </c:pt>
                <c:pt idx="2">
                  <c:v> '05.3</c:v>
                </c:pt>
                <c:pt idx="3">
                  <c:v> '05.4</c:v>
                </c:pt>
                <c:pt idx="4">
                  <c:v> '05.5</c:v>
                </c:pt>
                <c:pt idx="5">
                  <c:v> '05.6</c:v>
                </c:pt>
                <c:pt idx="6">
                  <c:v> '05.7</c:v>
                </c:pt>
                <c:pt idx="7">
                  <c:v> '05.8</c:v>
                </c:pt>
                <c:pt idx="8">
                  <c:v> '05.9</c:v>
                </c:pt>
                <c:pt idx="9">
                  <c:v> '05.10</c:v>
                </c:pt>
                <c:pt idx="10">
                  <c:v> '05.11</c:v>
                </c:pt>
                <c:pt idx="11">
                  <c:v> '05.12</c:v>
                </c:pt>
                <c:pt idx="12">
                  <c:v> '06.1</c:v>
                </c:pt>
                <c:pt idx="13">
                  <c:v> '06.2</c:v>
                </c:pt>
                <c:pt idx="14">
                  <c:v> '06.3</c:v>
                </c:pt>
                <c:pt idx="15">
                  <c:v> '06.4</c:v>
                </c:pt>
                <c:pt idx="16">
                  <c:v> '06.5</c:v>
                </c:pt>
                <c:pt idx="17">
                  <c:v> '06.6</c:v>
                </c:pt>
                <c:pt idx="18">
                  <c:v> '06.7</c:v>
                </c:pt>
                <c:pt idx="19">
                  <c:v> '06.8</c:v>
                </c:pt>
                <c:pt idx="20">
                  <c:v> '06.9</c:v>
                </c:pt>
                <c:pt idx="21">
                  <c:v> '06.10</c:v>
                </c:pt>
                <c:pt idx="22">
                  <c:v> '06.11</c:v>
                </c:pt>
                <c:pt idx="23">
                  <c:v> '06.12</c:v>
                </c:pt>
                <c:pt idx="24">
                  <c:v> '07.1</c:v>
                </c:pt>
                <c:pt idx="25">
                  <c:v> '07.2</c:v>
                </c:pt>
                <c:pt idx="26">
                  <c:v> '07.3</c:v>
                </c:pt>
                <c:pt idx="27">
                  <c:v> '07.4</c:v>
                </c:pt>
                <c:pt idx="28">
                  <c:v> '07.5</c:v>
                </c:pt>
                <c:pt idx="29">
                  <c:v> '07.6</c:v>
                </c:pt>
                <c:pt idx="30">
                  <c:v> '07.7</c:v>
                </c:pt>
                <c:pt idx="31">
                  <c:v> '07.8</c:v>
                </c:pt>
                <c:pt idx="32">
                  <c:v> '07.9</c:v>
                </c:pt>
                <c:pt idx="33">
                  <c:v> '07.10</c:v>
                </c:pt>
                <c:pt idx="34">
                  <c:v> '07.11</c:v>
                </c:pt>
                <c:pt idx="35">
                  <c:v> '07.12</c:v>
                </c:pt>
                <c:pt idx="36">
                  <c:v> '08.1</c:v>
                </c:pt>
                <c:pt idx="37">
                  <c:v> '08.2</c:v>
                </c:pt>
                <c:pt idx="38">
                  <c:v> '08.3</c:v>
                </c:pt>
                <c:pt idx="39">
                  <c:v> '08.4</c:v>
                </c:pt>
                <c:pt idx="40">
                  <c:v> '08.5</c:v>
                </c:pt>
                <c:pt idx="41">
                  <c:v> '08.6</c:v>
                </c:pt>
                <c:pt idx="42">
                  <c:v> '08.7</c:v>
                </c:pt>
                <c:pt idx="43">
                  <c:v> '08.8</c:v>
                </c:pt>
                <c:pt idx="44">
                  <c:v> '08.9</c:v>
                </c:pt>
                <c:pt idx="45">
                  <c:v> '08.10</c:v>
                </c:pt>
                <c:pt idx="46">
                  <c:v> '08.11</c:v>
                </c:pt>
                <c:pt idx="47">
                  <c:v> '08.12</c:v>
                </c:pt>
                <c:pt idx="48">
                  <c:v> '09.1</c:v>
                </c:pt>
                <c:pt idx="49">
                  <c:v>  '09.2</c:v>
                </c:pt>
                <c:pt idx="50">
                  <c:v>  '09.3</c:v>
                </c:pt>
                <c:pt idx="51">
                  <c:v>  '09.4</c:v>
                </c:pt>
                <c:pt idx="52">
                  <c:v>  '09.5</c:v>
                </c:pt>
                <c:pt idx="53">
                  <c:v>  '09.6</c:v>
                </c:pt>
                <c:pt idx="54">
                  <c:v>  '09.7</c:v>
                </c:pt>
                <c:pt idx="55">
                  <c:v>  '09.8</c:v>
                </c:pt>
                <c:pt idx="56">
                  <c:v>  '09.9</c:v>
                </c:pt>
                <c:pt idx="57">
                  <c:v>  '09.10</c:v>
                </c:pt>
                <c:pt idx="58">
                  <c:v>  '09.11</c:v>
                </c:pt>
                <c:pt idx="59">
                  <c:v>  '09.12</c:v>
                </c:pt>
                <c:pt idx="60">
                  <c:v> '10.1</c:v>
                </c:pt>
                <c:pt idx="61">
                  <c:v> '10.2</c:v>
                </c:pt>
                <c:pt idx="62">
                  <c:v> '10.3</c:v>
                </c:pt>
                <c:pt idx="63">
                  <c:v> '10.4</c:v>
                </c:pt>
                <c:pt idx="64">
                  <c:v> '10.5</c:v>
                </c:pt>
                <c:pt idx="65">
                  <c:v> '10.6</c:v>
                </c:pt>
                <c:pt idx="66">
                  <c:v> '10.7</c:v>
                </c:pt>
                <c:pt idx="67">
                  <c:v> '10.8</c:v>
                </c:pt>
                <c:pt idx="68">
                  <c:v> '10.9</c:v>
                </c:pt>
                <c:pt idx="69">
                  <c:v> '10.10</c:v>
                </c:pt>
                <c:pt idx="70">
                  <c:v> '10.11</c:v>
                </c:pt>
                <c:pt idx="71">
                  <c:v> '10.12</c:v>
                </c:pt>
                <c:pt idx="72">
                  <c:v> '11.1</c:v>
                </c:pt>
                <c:pt idx="73">
                  <c:v> '11.2</c:v>
                </c:pt>
                <c:pt idx="74">
                  <c:v> '11.3</c:v>
                </c:pt>
                <c:pt idx="75">
                  <c:v> '11.4</c:v>
                </c:pt>
                <c:pt idx="76">
                  <c:v> '11.5</c:v>
                </c:pt>
                <c:pt idx="77">
                  <c:v> '11.6</c:v>
                </c:pt>
                <c:pt idx="78">
                  <c:v> '11.7</c:v>
                </c:pt>
                <c:pt idx="79">
                  <c:v> '11.8</c:v>
                </c:pt>
                <c:pt idx="80">
                  <c:v> '11.9</c:v>
                </c:pt>
                <c:pt idx="81">
                  <c:v> '11.10</c:v>
                </c:pt>
                <c:pt idx="82">
                  <c:v> '11.11</c:v>
                </c:pt>
                <c:pt idx="83">
                  <c:v> '11.12</c:v>
                </c:pt>
                <c:pt idx="84">
                  <c:v> '12.1</c:v>
                </c:pt>
                <c:pt idx="85">
                  <c:v> '12.2</c:v>
                </c:pt>
                <c:pt idx="86">
                  <c:v> '12.3</c:v>
                </c:pt>
                <c:pt idx="87">
                  <c:v> '12.4</c:v>
                </c:pt>
                <c:pt idx="88">
                  <c:v> '12.5</c:v>
                </c:pt>
                <c:pt idx="89">
                  <c:v> '12.6</c:v>
                </c:pt>
                <c:pt idx="90">
                  <c:v> '12.7</c:v>
                </c:pt>
                <c:pt idx="91">
                  <c:v> '12.8</c:v>
                </c:pt>
                <c:pt idx="92">
                  <c:v> '12.9</c:v>
                </c:pt>
                <c:pt idx="93">
                  <c:v> '12.10</c:v>
                </c:pt>
                <c:pt idx="94">
                  <c:v> '12.11</c:v>
                </c:pt>
                <c:pt idx="95">
                  <c:v> '12.12</c:v>
                </c:pt>
                <c:pt idx="96">
                  <c:v> '13.1</c:v>
                </c:pt>
                <c:pt idx="97">
                  <c:v> '13.2</c:v>
                </c:pt>
                <c:pt idx="98">
                  <c:v> '13.3</c:v>
                </c:pt>
                <c:pt idx="99">
                  <c:v> '13.4</c:v>
                </c:pt>
                <c:pt idx="100">
                  <c:v> '13.5</c:v>
                </c:pt>
                <c:pt idx="101">
                  <c:v> '13.6</c:v>
                </c:pt>
                <c:pt idx="102">
                  <c:v> '13.7</c:v>
                </c:pt>
                <c:pt idx="103">
                  <c:v> '13.8</c:v>
                </c:pt>
                <c:pt idx="104">
                  <c:v> '13.9</c:v>
                </c:pt>
                <c:pt idx="105">
                  <c:v> '13.10</c:v>
                </c:pt>
                <c:pt idx="106">
                  <c:v> '13.11</c:v>
                </c:pt>
                <c:pt idx="107">
                  <c:v> '13.12</c:v>
                </c:pt>
                <c:pt idx="108">
                  <c:v> '14.1</c:v>
                </c:pt>
                <c:pt idx="109">
                  <c:v> '14.2</c:v>
                </c:pt>
                <c:pt idx="110">
                  <c:v> '14.3</c:v>
                </c:pt>
                <c:pt idx="111">
                  <c:v> '14.4</c:v>
                </c:pt>
                <c:pt idx="112">
                  <c:v> '14.5</c:v>
                </c:pt>
                <c:pt idx="113">
                  <c:v> '14.6</c:v>
                </c:pt>
                <c:pt idx="114">
                  <c:v> '14.7</c:v>
                </c:pt>
                <c:pt idx="115">
                  <c:v> '14.8</c:v>
                </c:pt>
                <c:pt idx="116">
                  <c:v> '14.9</c:v>
                </c:pt>
                <c:pt idx="117">
                  <c:v> '14.10</c:v>
                </c:pt>
              </c:strCache>
            </c:strRef>
          </c:cat>
          <c:val>
            <c:numRef>
              <c:f>'CCFI와 HR'!$D$2:$D$119</c:f>
              <c:numCache>
                <c:formatCode>_(* #,##0_);_(* \(#,##0\);_(* "-"_);_(@_)</c:formatCode>
                <c:ptCount val="118"/>
                <c:pt idx="0" formatCode="General">
                  <c:v>1159</c:v>
                </c:pt>
                <c:pt idx="1">
                  <c:v>1144</c:v>
                </c:pt>
                <c:pt idx="2" formatCode="General">
                  <c:v>1109</c:v>
                </c:pt>
                <c:pt idx="3" formatCode="General">
                  <c:v>1152</c:v>
                </c:pt>
                <c:pt idx="4" formatCode="General">
                  <c:v>1157</c:v>
                </c:pt>
                <c:pt idx="5" formatCode="General">
                  <c:v>1174</c:v>
                </c:pt>
                <c:pt idx="6" formatCode="General">
                  <c:v>1149</c:v>
                </c:pt>
                <c:pt idx="7" formatCode="General">
                  <c:v>1140</c:v>
                </c:pt>
                <c:pt idx="8" formatCode="General">
                  <c:v>1149</c:v>
                </c:pt>
                <c:pt idx="9" formatCode="General">
                  <c:v>1157</c:v>
                </c:pt>
                <c:pt idx="10" formatCode="General">
                  <c:v>1127</c:v>
                </c:pt>
                <c:pt idx="11" formatCode="General">
                  <c:v>1091</c:v>
                </c:pt>
                <c:pt idx="12" formatCode="General">
                  <c:v>1057</c:v>
                </c:pt>
                <c:pt idx="13" formatCode="General">
                  <c:v>1032</c:v>
                </c:pt>
                <c:pt idx="14" formatCode="General">
                  <c:v>998</c:v>
                </c:pt>
                <c:pt idx="15" formatCode="General">
                  <c:v>996</c:v>
                </c:pt>
                <c:pt idx="16" formatCode="General">
                  <c:v>1003</c:v>
                </c:pt>
                <c:pt idx="17" formatCode="General">
                  <c:v>996</c:v>
                </c:pt>
                <c:pt idx="18" formatCode="General">
                  <c:v>995</c:v>
                </c:pt>
                <c:pt idx="19" formatCode="General">
                  <c:v>1008</c:v>
                </c:pt>
                <c:pt idx="20" formatCode="General">
                  <c:v>1025</c:v>
                </c:pt>
                <c:pt idx="21" formatCode="General">
                  <c:v>1055</c:v>
                </c:pt>
                <c:pt idx="22" formatCode="General">
                  <c:v>1071</c:v>
                </c:pt>
                <c:pt idx="23" formatCode="General">
                  <c:v>1033</c:v>
                </c:pt>
                <c:pt idx="24" formatCode="General">
                  <c:v>1033</c:v>
                </c:pt>
                <c:pt idx="25" formatCode="General">
                  <c:v>1032</c:v>
                </c:pt>
                <c:pt idx="26" formatCode="General">
                  <c:v>1010</c:v>
                </c:pt>
                <c:pt idx="27" formatCode="General">
                  <c:v>1006</c:v>
                </c:pt>
                <c:pt idx="28" formatCode="General">
                  <c:v>1019</c:v>
                </c:pt>
                <c:pt idx="29" formatCode="General">
                  <c:v>1033</c:v>
                </c:pt>
                <c:pt idx="30" formatCode="General">
                  <c:v>1055</c:v>
                </c:pt>
                <c:pt idx="31" formatCode="General">
                  <c:v>1092</c:v>
                </c:pt>
                <c:pt idx="32" formatCode="General">
                  <c:v>1115</c:v>
                </c:pt>
                <c:pt idx="33" formatCode="General">
                  <c:v>1139</c:v>
                </c:pt>
                <c:pt idx="34" formatCode="General">
                  <c:v>1162</c:v>
                </c:pt>
                <c:pt idx="35" formatCode="General">
                  <c:v>1156</c:v>
                </c:pt>
                <c:pt idx="36" formatCode="General">
                  <c:v>1159</c:v>
                </c:pt>
                <c:pt idx="37" formatCode="General">
                  <c:v>1191</c:v>
                </c:pt>
                <c:pt idx="38" formatCode="General">
                  <c:v>1150</c:v>
                </c:pt>
                <c:pt idx="39" formatCode="General">
                  <c:v>1117</c:v>
                </c:pt>
                <c:pt idx="40" formatCode="General">
                  <c:v>1124</c:v>
                </c:pt>
                <c:pt idx="41" formatCode="General">
                  <c:v>1137</c:v>
                </c:pt>
                <c:pt idx="42" formatCode="General">
                  <c:v>1134</c:v>
                </c:pt>
                <c:pt idx="43" formatCode="General">
                  <c:v>1131</c:v>
                </c:pt>
                <c:pt idx="44" formatCode="General">
                  <c:v>1134</c:v>
                </c:pt>
                <c:pt idx="45" formatCode="General">
                  <c:v>1123</c:v>
                </c:pt>
                <c:pt idx="46" formatCode="General">
                  <c:v>1062</c:v>
                </c:pt>
                <c:pt idx="47" formatCode="General">
                  <c:v>978</c:v>
                </c:pt>
                <c:pt idx="48" formatCode="General">
                  <c:v>908</c:v>
                </c:pt>
                <c:pt idx="49" formatCode="General">
                  <c:v>876</c:v>
                </c:pt>
                <c:pt idx="50" formatCode="General">
                  <c:v>838</c:v>
                </c:pt>
                <c:pt idx="51" formatCode="General">
                  <c:v>829</c:v>
                </c:pt>
                <c:pt idx="52" formatCode="General">
                  <c:v>811</c:v>
                </c:pt>
                <c:pt idx="53" formatCode="General">
                  <c:v>777</c:v>
                </c:pt>
                <c:pt idx="54" formatCode="General">
                  <c:v>788</c:v>
                </c:pt>
                <c:pt idx="55" formatCode="General">
                  <c:v>868</c:v>
                </c:pt>
                <c:pt idx="56" formatCode="General">
                  <c:v>946</c:v>
                </c:pt>
                <c:pt idx="57" formatCode="General">
                  <c:v>964</c:v>
                </c:pt>
                <c:pt idx="58" formatCode="General">
                  <c:v>982</c:v>
                </c:pt>
                <c:pt idx="59" formatCode="General">
                  <c:v>993</c:v>
                </c:pt>
                <c:pt idx="60" formatCode="General">
                  <c:v>1027</c:v>
                </c:pt>
                <c:pt idx="61" formatCode="General">
                  <c:v>1125</c:v>
                </c:pt>
                <c:pt idx="62" formatCode="General">
                  <c:v>1129</c:v>
                </c:pt>
                <c:pt idx="63" formatCode="General">
                  <c:v>1119</c:v>
                </c:pt>
                <c:pt idx="64" formatCode="General">
                  <c:v>1124</c:v>
                </c:pt>
                <c:pt idx="65" formatCode="General">
                  <c:v>1152</c:v>
                </c:pt>
                <c:pt idx="66" formatCode="General">
                  <c:v>1192</c:v>
                </c:pt>
                <c:pt idx="67" formatCode="General">
                  <c:v>1212</c:v>
                </c:pt>
                <c:pt idx="68" formatCode="General">
                  <c:v>1200</c:v>
                </c:pt>
                <c:pt idx="69" formatCode="General">
                  <c:v>1140</c:v>
                </c:pt>
                <c:pt idx="70" formatCode="General">
                  <c:v>1103</c:v>
                </c:pt>
                <c:pt idx="71" formatCode="General">
                  <c:v>1064</c:v>
                </c:pt>
                <c:pt idx="72" formatCode="General">
                  <c:v>1061</c:v>
                </c:pt>
                <c:pt idx="73" formatCode="General">
                  <c:v>1053</c:v>
                </c:pt>
                <c:pt idx="74" formatCode="General">
                  <c:v>1030</c:v>
                </c:pt>
                <c:pt idx="75" formatCode="General">
                  <c:v>1008</c:v>
                </c:pt>
                <c:pt idx="76" formatCode="General">
                  <c:v>1012</c:v>
                </c:pt>
                <c:pt idx="77" formatCode="General">
                  <c:v>997</c:v>
                </c:pt>
                <c:pt idx="78" formatCode="General">
                  <c:v>982</c:v>
                </c:pt>
                <c:pt idx="79" formatCode="General">
                  <c:v>987</c:v>
                </c:pt>
                <c:pt idx="80" formatCode="General">
                  <c:v>991</c:v>
                </c:pt>
                <c:pt idx="81" formatCode="General">
                  <c:v>957</c:v>
                </c:pt>
                <c:pt idx="82" formatCode="General">
                  <c:v>934</c:v>
                </c:pt>
                <c:pt idx="83" formatCode="General">
                  <c:v>903</c:v>
                </c:pt>
                <c:pt idx="84" formatCode="General">
                  <c:v>914</c:v>
                </c:pt>
                <c:pt idx="85" formatCode="General">
                  <c:v>944</c:v>
                </c:pt>
                <c:pt idx="86" formatCode="General">
                  <c:v>1040</c:v>
                </c:pt>
                <c:pt idx="87">
                  <c:v>1213</c:v>
                </c:pt>
                <c:pt idx="88">
                  <c:v>1313</c:v>
                </c:pt>
                <c:pt idx="89">
                  <c:v>1316</c:v>
                </c:pt>
                <c:pt idx="90">
                  <c:v>1305</c:v>
                </c:pt>
                <c:pt idx="91">
                  <c:v>1264</c:v>
                </c:pt>
                <c:pt idx="92">
                  <c:v>1226</c:v>
                </c:pt>
                <c:pt idx="93">
                  <c:v>1177</c:v>
                </c:pt>
                <c:pt idx="94">
                  <c:v>1149</c:v>
                </c:pt>
                <c:pt idx="95">
                  <c:v>1107</c:v>
                </c:pt>
                <c:pt idx="96">
                  <c:v>1122</c:v>
                </c:pt>
                <c:pt idx="97">
                  <c:v>1146</c:v>
                </c:pt>
                <c:pt idx="98">
                  <c:v>1110</c:v>
                </c:pt>
                <c:pt idx="99">
                  <c:v>1103</c:v>
                </c:pt>
                <c:pt idx="100">
                  <c:v>1069</c:v>
                </c:pt>
                <c:pt idx="101">
                  <c:v>1024</c:v>
                </c:pt>
                <c:pt idx="102">
                  <c:v>1061</c:v>
                </c:pt>
                <c:pt idx="103">
                  <c:v>1120</c:v>
                </c:pt>
                <c:pt idx="104">
                  <c:v>1108</c:v>
                </c:pt>
                <c:pt idx="105">
                  <c:v>1009</c:v>
                </c:pt>
                <c:pt idx="106">
                  <c:v>1040</c:v>
                </c:pt>
                <c:pt idx="107">
                  <c:v>1063</c:v>
                </c:pt>
                <c:pt idx="108">
                  <c:v>1130</c:v>
                </c:pt>
                <c:pt idx="109">
                  <c:v>1146</c:v>
                </c:pt>
                <c:pt idx="110">
                  <c:v>1070</c:v>
                </c:pt>
                <c:pt idx="111">
                  <c:v>1069</c:v>
                </c:pt>
                <c:pt idx="112">
                  <c:v>1096</c:v>
                </c:pt>
                <c:pt idx="113">
                  <c:v>1099</c:v>
                </c:pt>
                <c:pt idx="114">
                  <c:v>1092</c:v>
                </c:pt>
                <c:pt idx="115">
                  <c:v>1107</c:v>
                </c:pt>
                <c:pt idx="116">
                  <c:v>1030</c:v>
                </c:pt>
                <c:pt idx="117">
                  <c:v>1030</c:v>
                </c:pt>
              </c:numCache>
            </c:numRef>
          </c:val>
        </c:ser>
        <c:dLbls/>
        <c:marker val="1"/>
        <c:axId val="87977984"/>
        <c:axId val="87979520"/>
      </c:lineChart>
      <c:lineChart>
        <c:grouping val="standard"/>
        <c:ser>
          <c:idx val="1"/>
          <c:order val="1"/>
          <c:tx>
            <c:strRef>
              <c:f>'CCFI와 HR'!$C$1</c:f>
              <c:strCache>
                <c:ptCount val="1"/>
                <c:pt idx="0">
                  <c:v>HR(우축)</c:v>
                </c:pt>
              </c:strCache>
            </c:strRef>
          </c:tx>
          <c:marker>
            <c:symbol val="none"/>
          </c:marker>
          <c:cat>
            <c:strRef>
              <c:f>'CCFI와 HR'!$A$2:$A$119</c:f>
              <c:strCache>
                <c:ptCount val="118"/>
                <c:pt idx="0">
                  <c:v> '05.1</c:v>
                </c:pt>
                <c:pt idx="1">
                  <c:v> '05.2</c:v>
                </c:pt>
                <c:pt idx="2">
                  <c:v> '05.3</c:v>
                </c:pt>
                <c:pt idx="3">
                  <c:v> '05.4</c:v>
                </c:pt>
                <c:pt idx="4">
                  <c:v> '05.5</c:v>
                </c:pt>
                <c:pt idx="5">
                  <c:v> '05.6</c:v>
                </c:pt>
                <c:pt idx="6">
                  <c:v> '05.7</c:v>
                </c:pt>
                <c:pt idx="7">
                  <c:v> '05.8</c:v>
                </c:pt>
                <c:pt idx="8">
                  <c:v> '05.9</c:v>
                </c:pt>
                <c:pt idx="9">
                  <c:v> '05.10</c:v>
                </c:pt>
                <c:pt idx="10">
                  <c:v> '05.11</c:v>
                </c:pt>
                <c:pt idx="11">
                  <c:v> '05.12</c:v>
                </c:pt>
                <c:pt idx="12">
                  <c:v> '06.1</c:v>
                </c:pt>
                <c:pt idx="13">
                  <c:v> '06.2</c:v>
                </c:pt>
                <c:pt idx="14">
                  <c:v> '06.3</c:v>
                </c:pt>
                <c:pt idx="15">
                  <c:v> '06.4</c:v>
                </c:pt>
                <c:pt idx="16">
                  <c:v> '06.5</c:v>
                </c:pt>
                <c:pt idx="17">
                  <c:v> '06.6</c:v>
                </c:pt>
                <c:pt idx="18">
                  <c:v> '06.7</c:v>
                </c:pt>
                <c:pt idx="19">
                  <c:v> '06.8</c:v>
                </c:pt>
                <c:pt idx="20">
                  <c:v> '06.9</c:v>
                </c:pt>
                <c:pt idx="21">
                  <c:v> '06.10</c:v>
                </c:pt>
                <c:pt idx="22">
                  <c:v> '06.11</c:v>
                </c:pt>
                <c:pt idx="23">
                  <c:v> '06.12</c:v>
                </c:pt>
                <c:pt idx="24">
                  <c:v> '07.1</c:v>
                </c:pt>
                <c:pt idx="25">
                  <c:v> '07.2</c:v>
                </c:pt>
                <c:pt idx="26">
                  <c:v> '07.3</c:v>
                </c:pt>
                <c:pt idx="27">
                  <c:v> '07.4</c:v>
                </c:pt>
                <c:pt idx="28">
                  <c:v> '07.5</c:v>
                </c:pt>
                <c:pt idx="29">
                  <c:v> '07.6</c:v>
                </c:pt>
                <c:pt idx="30">
                  <c:v> '07.7</c:v>
                </c:pt>
                <c:pt idx="31">
                  <c:v> '07.8</c:v>
                </c:pt>
                <c:pt idx="32">
                  <c:v> '07.9</c:v>
                </c:pt>
                <c:pt idx="33">
                  <c:v> '07.10</c:v>
                </c:pt>
                <c:pt idx="34">
                  <c:v> '07.11</c:v>
                </c:pt>
                <c:pt idx="35">
                  <c:v> '07.12</c:v>
                </c:pt>
                <c:pt idx="36">
                  <c:v> '08.1</c:v>
                </c:pt>
                <c:pt idx="37">
                  <c:v> '08.2</c:v>
                </c:pt>
                <c:pt idx="38">
                  <c:v> '08.3</c:v>
                </c:pt>
                <c:pt idx="39">
                  <c:v> '08.4</c:v>
                </c:pt>
                <c:pt idx="40">
                  <c:v> '08.5</c:v>
                </c:pt>
                <c:pt idx="41">
                  <c:v> '08.6</c:v>
                </c:pt>
                <c:pt idx="42">
                  <c:v> '08.7</c:v>
                </c:pt>
                <c:pt idx="43">
                  <c:v> '08.8</c:v>
                </c:pt>
                <c:pt idx="44">
                  <c:v> '08.9</c:v>
                </c:pt>
                <c:pt idx="45">
                  <c:v> '08.10</c:v>
                </c:pt>
                <c:pt idx="46">
                  <c:v> '08.11</c:v>
                </c:pt>
                <c:pt idx="47">
                  <c:v> '08.12</c:v>
                </c:pt>
                <c:pt idx="48">
                  <c:v> '09.1</c:v>
                </c:pt>
                <c:pt idx="49">
                  <c:v>  '09.2</c:v>
                </c:pt>
                <c:pt idx="50">
                  <c:v>  '09.3</c:v>
                </c:pt>
                <c:pt idx="51">
                  <c:v>  '09.4</c:v>
                </c:pt>
                <c:pt idx="52">
                  <c:v>  '09.5</c:v>
                </c:pt>
                <c:pt idx="53">
                  <c:v>  '09.6</c:v>
                </c:pt>
                <c:pt idx="54">
                  <c:v>  '09.7</c:v>
                </c:pt>
                <c:pt idx="55">
                  <c:v>  '09.8</c:v>
                </c:pt>
                <c:pt idx="56">
                  <c:v>  '09.9</c:v>
                </c:pt>
                <c:pt idx="57">
                  <c:v>  '09.10</c:v>
                </c:pt>
                <c:pt idx="58">
                  <c:v>  '09.11</c:v>
                </c:pt>
                <c:pt idx="59">
                  <c:v>  '09.12</c:v>
                </c:pt>
                <c:pt idx="60">
                  <c:v> '10.1</c:v>
                </c:pt>
                <c:pt idx="61">
                  <c:v> '10.2</c:v>
                </c:pt>
                <c:pt idx="62">
                  <c:v> '10.3</c:v>
                </c:pt>
                <c:pt idx="63">
                  <c:v> '10.4</c:v>
                </c:pt>
                <c:pt idx="64">
                  <c:v> '10.5</c:v>
                </c:pt>
                <c:pt idx="65">
                  <c:v> '10.6</c:v>
                </c:pt>
                <c:pt idx="66">
                  <c:v> '10.7</c:v>
                </c:pt>
                <c:pt idx="67">
                  <c:v> '10.8</c:v>
                </c:pt>
                <c:pt idx="68">
                  <c:v> '10.9</c:v>
                </c:pt>
                <c:pt idx="69">
                  <c:v> '10.10</c:v>
                </c:pt>
                <c:pt idx="70">
                  <c:v> '10.11</c:v>
                </c:pt>
                <c:pt idx="71">
                  <c:v> '10.12</c:v>
                </c:pt>
                <c:pt idx="72">
                  <c:v> '11.1</c:v>
                </c:pt>
                <c:pt idx="73">
                  <c:v> '11.2</c:v>
                </c:pt>
                <c:pt idx="74">
                  <c:v> '11.3</c:v>
                </c:pt>
                <c:pt idx="75">
                  <c:v> '11.4</c:v>
                </c:pt>
                <c:pt idx="76">
                  <c:v> '11.5</c:v>
                </c:pt>
                <c:pt idx="77">
                  <c:v> '11.6</c:v>
                </c:pt>
                <c:pt idx="78">
                  <c:v> '11.7</c:v>
                </c:pt>
                <c:pt idx="79">
                  <c:v> '11.8</c:v>
                </c:pt>
                <c:pt idx="80">
                  <c:v> '11.9</c:v>
                </c:pt>
                <c:pt idx="81">
                  <c:v> '11.10</c:v>
                </c:pt>
                <c:pt idx="82">
                  <c:v> '11.11</c:v>
                </c:pt>
                <c:pt idx="83">
                  <c:v> '11.12</c:v>
                </c:pt>
                <c:pt idx="84">
                  <c:v> '12.1</c:v>
                </c:pt>
                <c:pt idx="85">
                  <c:v> '12.2</c:v>
                </c:pt>
                <c:pt idx="86">
                  <c:v> '12.3</c:v>
                </c:pt>
                <c:pt idx="87">
                  <c:v> '12.4</c:v>
                </c:pt>
                <c:pt idx="88">
                  <c:v> '12.5</c:v>
                </c:pt>
                <c:pt idx="89">
                  <c:v> '12.6</c:v>
                </c:pt>
                <c:pt idx="90">
                  <c:v> '12.7</c:v>
                </c:pt>
                <c:pt idx="91">
                  <c:v> '12.8</c:v>
                </c:pt>
                <c:pt idx="92">
                  <c:v> '12.9</c:v>
                </c:pt>
                <c:pt idx="93">
                  <c:v> '12.10</c:v>
                </c:pt>
                <c:pt idx="94">
                  <c:v> '12.11</c:v>
                </c:pt>
                <c:pt idx="95">
                  <c:v> '12.12</c:v>
                </c:pt>
                <c:pt idx="96">
                  <c:v> '13.1</c:v>
                </c:pt>
                <c:pt idx="97">
                  <c:v> '13.2</c:v>
                </c:pt>
                <c:pt idx="98">
                  <c:v> '13.3</c:v>
                </c:pt>
                <c:pt idx="99">
                  <c:v> '13.4</c:v>
                </c:pt>
                <c:pt idx="100">
                  <c:v> '13.5</c:v>
                </c:pt>
                <c:pt idx="101">
                  <c:v> '13.6</c:v>
                </c:pt>
                <c:pt idx="102">
                  <c:v> '13.7</c:v>
                </c:pt>
                <c:pt idx="103">
                  <c:v> '13.8</c:v>
                </c:pt>
                <c:pt idx="104">
                  <c:v> '13.9</c:v>
                </c:pt>
                <c:pt idx="105">
                  <c:v> '13.10</c:v>
                </c:pt>
                <c:pt idx="106">
                  <c:v> '13.11</c:v>
                </c:pt>
                <c:pt idx="107">
                  <c:v> '13.12</c:v>
                </c:pt>
                <c:pt idx="108">
                  <c:v> '14.1</c:v>
                </c:pt>
                <c:pt idx="109">
                  <c:v> '14.2</c:v>
                </c:pt>
                <c:pt idx="110">
                  <c:v> '14.3</c:v>
                </c:pt>
                <c:pt idx="111">
                  <c:v> '14.4</c:v>
                </c:pt>
                <c:pt idx="112">
                  <c:v> '14.5</c:v>
                </c:pt>
                <c:pt idx="113">
                  <c:v> '14.6</c:v>
                </c:pt>
                <c:pt idx="114">
                  <c:v> '14.7</c:v>
                </c:pt>
                <c:pt idx="115">
                  <c:v> '14.8</c:v>
                </c:pt>
                <c:pt idx="116">
                  <c:v> '14.9</c:v>
                </c:pt>
                <c:pt idx="117">
                  <c:v> '14.10</c:v>
                </c:pt>
              </c:strCache>
            </c:strRef>
          </c:cat>
          <c:val>
            <c:numRef>
              <c:f>'CCFI와 HR'!$C$2:$C$119</c:f>
              <c:numCache>
                <c:formatCode>_-* #,##0.0_-;\-* #,##0.0_-;_-* "-"_-;_-@_-</c:formatCode>
                <c:ptCount val="118"/>
                <c:pt idx="0">
                  <c:v>1911.3</c:v>
                </c:pt>
                <c:pt idx="1">
                  <c:v>1972.2</c:v>
                </c:pt>
                <c:pt idx="2">
                  <c:v>2028.04</c:v>
                </c:pt>
                <c:pt idx="3">
                  <c:v>2049.125</c:v>
                </c:pt>
                <c:pt idx="4">
                  <c:v>2083.0500000000002</c:v>
                </c:pt>
                <c:pt idx="5">
                  <c:v>2081.06</c:v>
                </c:pt>
                <c:pt idx="6">
                  <c:v>2022.95</c:v>
                </c:pt>
                <c:pt idx="7">
                  <c:v>1897.08</c:v>
                </c:pt>
                <c:pt idx="8">
                  <c:v>1771.0250000000001</c:v>
                </c:pt>
                <c:pt idx="9">
                  <c:v>1557.9</c:v>
                </c:pt>
                <c:pt idx="10">
                  <c:v>1334.62</c:v>
                </c:pt>
                <c:pt idx="11">
                  <c:v>1292.7</c:v>
                </c:pt>
                <c:pt idx="12">
                  <c:v>1268.55</c:v>
                </c:pt>
                <c:pt idx="13">
                  <c:v>1229.7</c:v>
                </c:pt>
                <c:pt idx="14">
                  <c:v>1217.6399999999999</c:v>
                </c:pt>
                <c:pt idx="15">
                  <c:v>1262.9000000000001</c:v>
                </c:pt>
                <c:pt idx="16">
                  <c:v>1327.56</c:v>
                </c:pt>
                <c:pt idx="17">
                  <c:v>1352.575</c:v>
                </c:pt>
                <c:pt idx="18">
                  <c:v>1343.6</c:v>
                </c:pt>
                <c:pt idx="19">
                  <c:v>1321.2</c:v>
                </c:pt>
                <c:pt idx="20">
                  <c:v>1265.75</c:v>
                </c:pt>
                <c:pt idx="21">
                  <c:v>1182.05</c:v>
                </c:pt>
                <c:pt idx="22">
                  <c:v>1076.22</c:v>
                </c:pt>
                <c:pt idx="23">
                  <c:v>1030.933333333332</c:v>
                </c:pt>
                <c:pt idx="24">
                  <c:v>1044</c:v>
                </c:pt>
                <c:pt idx="25">
                  <c:v>1121.2750000000001</c:v>
                </c:pt>
                <c:pt idx="26">
                  <c:v>1153.4250000000011</c:v>
                </c:pt>
                <c:pt idx="27">
                  <c:v>1203</c:v>
                </c:pt>
                <c:pt idx="28">
                  <c:v>1232.32</c:v>
                </c:pt>
                <c:pt idx="29">
                  <c:v>1262.2249999999999</c:v>
                </c:pt>
                <c:pt idx="30">
                  <c:v>1313.125</c:v>
                </c:pt>
                <c:pt idx="31">
                  <c:v>1366.98</c:v>
                </c:pt>
                <c:pt idx="32">
                  <c:v>1389.5250000000001</c:v>
                </c:pt>
                <c:pt idx="33">
                  <c:v>1393.5</c:v>
                </c:pt>
                <c:pt idx="34">
                  <c:v>1366.2</c:v>
                </c:pt>
                <c:pt idx="35">
                  <c:v>1344.5666666666677</c:v>
                </c:pt>
                <c:pt idx="36">
                  <c:v>1356.78</c:v>
                </c:pt>
                <c:pt idx="37">
                  <c:v>1372.625</c:v>
                </c:pt>
                <c:pt idx="38">
                  <c:v>1377.075</c:v>
                </c:pt>
                <c:pt idx="39">
                  <c:v>1360.5</c:v>
                </c:pt>
                <c:pt idx="40">
                  <c:v>1326.2750000000001</c:v>
                </c:pt>
                <c:pt idx="41">
                  <c:v>1244.0999999999999</c:v>
                </c:pt>
                <c:pt idx="42">
                  <c:v>1195.1799999999998</c:v>
                </c:pt>
                <c:pt idx="43">
                  <c:v>1105.2750000000001</c:v>
                </c:pt>
                <c:pt idx="44">
                  <c:v>1026.3</c:v>
                </c:pt>
                <c:pt idx="45">
                  <c:v>861.88</c:v>
                </c:pt>
                <c:pt idx="46">
                  <c:v>631.84999999999945</c:v>
                </c:pt>
                <c:pt idx="47">
                  <c:v>528.36666666666667</c:v>
                </c:pt>
                <c:pt idx="48">
                  <c:v>472.875</c:v>
                </c:pt>
                <c:pt idx="49">
                  <c:v>433.4</c:v>
                </c:pt>
                <c:pt idx="50">
                  <c:v>383.47499999999974</c:v>
                </c:pt>
                <c:pt idx="51">
                  <c:v>367.2</c:v>
                </c:pt>
                <c:pt idx="52">
                  <c:v>359.125</c:v>
                </c:pt>
                <c:pt idx="53">
                  <c:v>352.15000000000026</c:v>
                </c:pt>
                <c:pt idx="54">
                  <c:v>345.26</c:v>
                </c:pt>
                <c:pt idx="55">
                  <c:v>344.67500000000001</c:v>
                </c:pt>
                <c:pt idx="56">
                  <c:v>343.1</c:v>
                </c:pt>
                <c:pt idx="57">
                  <c:v>333.52499999999969</c:v>
                </c:pt>
                <c:pt idx="58">
                  <c:v>335.57500000000005</c:v>
                </c:pt>
                <c:pt idx="59">
                  <c:v>332.15000000000026</c:v>
                </c:pt>
                <c:pt idx="60">
                  <c:v>336.2</c:v>
                </c:pt>
                <c:pt idx="61">
                  <c:v>349.5</c:v>
                </c:pt>
                <c:pt idx="62">
                  <c:v>367.6</c:v>
                </c:pt>
                <c:pt idx="63">
                  <c:v>399.875</c:v>
                </c:pt>
                <c:pt idx="64">
                  <c:v>470.4</c:v>
                </c:pt>
                <c:pt idx="65">
                  <c:v>587.45999999999947</c:v>
                </c:pt>
                <c:pt idx="66">
                  <c:v>661.55</c:v>
                </c:pt>
                <c:pt idx="67">
                  <c:v>678.94999999999948</c:v>
                </c:pt>
                <c:pt idx="68">
                  <c:v>726.28000000000054</c:v>
                </c:pt>
                <c:pt idx="69" formatCode="0.0_ ">
                  <c:v>714.75000000000011</c:v>
                </c:pt>
                <c:pt idx="70" formatCode="0.0_ ">
                  <c:v>678.94999999999948</c:v>
                </c:pt>
                <c:pt idx="71" formatCode="0.0_ ">
                  <c:v>668.02500000000009</c:v>
                </c:pt>
                <c:pt idx="72" formatCode="0.0_ ">
                  <c:v>727.5</c:v>
                </c:pt>
                <c:pt idx="73" formatCode="0.0_ ">
                  <c:v>815.625</c:v>
                </c:pt>
                <c:pt idx="74" formatCode="0.0_ ">
                  <c:v>890.95999999999947</c:v>
                </c:pt>
                <c:pt idx="75" formatCode="0.0_ ">
                  <c:v>905.8</c:v>
                </c:pt>
                <c:pt idx="76" formatCode="0.0_ ">
                  <c:v>907.67500000000052</c:v>
                </c:pt>
                <c:pt idx="77" formatCode="0.0_ ">
                  <c:v>901.22</c:v>
                </c:pt>
                <c:pt idx="78" formatCode="0.0_ ">
                  <c:v>831.57500000000005</c:v>
                </c:pt>
                <c:pt idx="79" formatCode="0.0_ ">
                  <c:v>745.90000000000009</c:v>
                </c:pt>
                <c:pt idx="80" formatCode="0.0_ ">
                  <c:v>676.625</c:v>
                </c:pt>
                <c:pt idx="81" formatCode="0.0_ ">
                  <c:v>595.8333333333336</c:v>
                </c:pt>
                <c:pt idx="82" formatCode="0.0_ ">
                  <c:v>539.29999999999995</c:v>
                </c:pt>
                <c:pt idx="83" formatCode="0.0_ ">
                  <c:v>499.4</c:v>
                </c:pt>
                <c:pt idx="84" formatCode="0.0_ ">
                  <c:v>466.1</c:v>
                </c:pt>
                <c:pt idx="85" formatCode="0.0_ ">
                  <c:v>458.8</c:v>
                </c:pt>
                <c:pt idx="86" formatCode="0.0_ ">
                  <c:v>469.1</c:v>
                </c:pt>
                <c:pt idx="87" formatCode="0.0_ ">
                  <c:v>480.4</c:v>
                </c:pt>
                <c:pt idx="88" formatCode="0.0_ ">
                  <c:v>504.12</c:v>
                </c:pt>
                <c:pt idx="89" formatCode="0.0_ ">
                  <c:v>506.7</c:v>
                </c:pt>
                <c:pt idx="90" formatCode="0.0_ ">
                  <c:v>486.1</c:v>
                </c:pt>
                <c:pt idx="91" formatCode="0.0_ ">
                  <c:v>480.1</c:v>
                </c:pt>
                <c:pt idx="92" formatCode="0.0_ ">
                  <c:v>474.8</c:v>
                </c:pt>
                <c:pt idx="93" formatCode="0.0_ ">
                  <c:v>472.4</c:v>
                </c:pt>
                <c:pt idx="94" formatCode="0.0_ ">
                  <c:v>467</c:v>
                </c:pt>
                <c:pt idx="95" formatCode="0.0_ ">
                  <c:v>470</c:v>
                </c:pt>
                <c:pt idx="96" formatCode="0.0_ ">
                  <c:v>459.2</c:v>
                </c:pt>
                <c:pt idx="97" formatCode="0.0_ ">
                  <c:v>470.4</c:v>
                </c:pt>
                <c:pt idx="98" formatCode="0.0_ ">
                  <c:v>473.7</c:v>
                </c:pt>
                <c:pt idx="99" formatCode="0.0_ ">
                  <c:v>488.5</c:v>
                </c:pt>
                <c:pt idx="100" formatCode="#,##0.0">
                  <c:v>494.7</c:v>
                </c:pt>
                <c:pt idx="101" formatCode="0.0_ ">
                  <c:v>495.22499999999974</c:v>
                </c:pt>
                <c:pt idx="102" formatCode="0.0_ ">
                  <c:v>497.1</c:v>
                </c:pt>
                <c:pt idx="103" formatCode="0.0_ ">
                  <c:v>502.6</c:v>
                </c:pt>
                <c:pt idx="104" formatCode="0.0_ ">
                  <c:v>508.7</c:v>
                </c:pt>
                <c:pt idx="105" formatCode="0.0_ ">
                  <c:v>506.5</c:v>
                </c:pt>
                <c:pt idx="106" formatCode="0.0_ ">
                  <c:v>500</c:v>
                </c:pt>
                <c:pt idx="107" formatCode="0.0_ ">
                  <c:v>498.6</c:v>
                </c:pt>
                <c:pt idx="108" formatCode="0.0_ ">
                  <c:v>502</c:v>
                </c:pt>
                <c:pt idx="109" formatCode="0.0_ ">
                  <c:v>505.9</c:v>
                </c:pt>
                <c:pt idx="110" formatCode="0.0_ ">
                  <c:v>504</c:v>
                </c:pt>
                <c:pt idx="111" formatCode="0.0_ ">
                  <c:v>518.9</c:v>
                </c:pt>
                <c:pt idx="112" formatCode="0.0_ ">
                  <c:v>531.1</c:v>
                </c:pt>
                <c:pt idx="113" formatCode="0.0_ ">
                  <c:v>539.1</c:v>
                </c:pt>
                <c:pt idx="114" formatCode="0.0_ ">
                  <c:v>538.20000000000005</c:v>
                </c:pt>
                <c:pt idx="115" formatCode="0.0_ ">
                  <c:v>533.6</c:v>
                </c:pt>
                <c:pt idx="116" formatCode="0.0_ ">
                  <c:v>539.5</c:v>
                </c:pt>
                <c:pt idx="117" formatCode="0.0_ ">
                  <c:v>525.20000000000005</c:v>
                </c:pt>
              </c:numCache>
            </c:numRef>
          </c:val>
        </c:ser>
        <c:dLbls/>
        <c:marker val="1"/>
        <c:axId val="88027904"/>
        <c:axId val="87981056"/>
      </c:lineChart>
      <c:catAx>
        <c:axId val="87977984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7979520"/>
        <c:crosses val="autoZero"/>
        <c:auto val="1"/>
        <c:lblAlgn val="ctr"/>
        <c:lblOffset val="100"/>
        <c:tickLblSkip val="12"/>
        <c:tickMarkSkip val="12"/>
      </c:catAx>
      <c:valAx>
        <c:axId val="87979520"/>
        <c:scaling>
          <c:orientation val="minMax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7977984"/>
        <c:crosses val="autoZero"/>
        <c:crossBetween val="between"/>
      </c:valAx>
      <c:valAx>
        <c:axId val="87981056"/>
        <c:scaling>
          <c:orientation val="minMax"/>
        </c:scaling>
        <c:axPos val="r"/>
        <c:numFmt formatCode="#,##0_);\(#,##0\)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8027904"/>
        <c:crosses val="max"/>
        <c:crossBetween val="between"/>
      </c:valAx>
      <c:catAx>
        <c:axId val="88027904"/>
        <c:scaling>
          <c:orientation val="minMax"/>
        </c:scaling>
        <c:delete val="1"/>
        <c:axPos val="b"/>
        <c:tickLblPos val="none"/>
        <c:crossAx val="87981056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23942404137093723"/>
          <c:y val="0"/>
          <c:w val="0.53326908879700052"/>
          <c:h val="0.11665146524938089"/>
        </c:manualLayout>
      </c:layout>
      <c:txPr>
        <a:bodyPr/>
        <a:lstStyle/>
        <a:p>
          <a:pPr>
            <a:defRPr sz="1200" b="1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64674507932634"/>
          <c:y val="0.12788946389469286"/>
          <c:w val="0.81745266008694828"/>
          <c:h val="0.69547559231769962"/>
        </c:manualLayout>
      </c:layout>
      <c:barChart>
        <c:barDir val="col"/>
        <c:grouping val="stacked"/>
        <c:ser>
          <c:idx val="4"/>
          <c:order val="4"/>
          <c:tx>
            <c:strRef>
              <c:f>'경제성장률과 지역별 컨테이너선 물동량 추이'!$A$141</c:f>
              <c:strCache>
                <c:ptCount val="1"/>
                <c:pt idx="0">
                  <c:v>북미</c:v>
                </c:pt>
              </c:strCache>
            </c:strRef>
          </c:tx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추이'!$B$141:$I$141</c:f>
              <c:numCache>
                <c:formatCode>0.0_ </c:formatCode>
                <c:ptCount val="8"/>
                <c:pt idx="0">
                  <c:v>44</c:v>
                </c:pt>
                <c:pt idx="1">
                  <c:v>38</c:v>
                </c:pt>
                <c:pt idx="2">
                  <c:v>47</c:v>
                </c:pt>
                <c:pt idx="3">
                  <c:v>48</c:v>
                </c:pt>
                <c:pt idx="4">
                  <c:v>48</c:v>
                </c:pt>
                <c:pt idx="5">
                  <c:v>49</c:v>
                </c:pt>
                <c:pt idx="6">
                  <c:v>51</c:v>
                </c:pt>
                <c:pt idx="7">
                  <c:v>54</c:v>
                </c:pt>
              </c:numCache>
            </c:numRef>
          </c:val>
        </c:ser>
        <c:ser>
          <c:idx val="5"/>
          <c:order val="5"/>
          <c:tx>
            <c:strRef>
              <c:f>'경제성장률과 지역별 컨테이너선 물동량 추이'!$A$142</c:f>
              <c:strCache>
                <c:ptCount val="1"/>
                <c:pt idx="0">
                  <c:v>유럽</c:v>
                </c:pt>
              </c:strCache>
            </c:strRef>
          </c:tx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추이'!$B$142:$I$142</c:f>
              <c:numCache>
                <c:formatCode>0.0_ </c:formatCode>
                <c:ptCount val="8"/>
                <c:pt idx="0">
                  <c:v>94</c:v>
                </c:pt>
                <c:pt idx="1">
                  <c:v>78</c:v>
                </c:pt>
                <c:pt idx="2">
                  <c:v>88</c:v>
                </c:pt>
                <c:pt idx="3">
                  <c:v>101</c:v>
                </c:pt>
                <c:pt idx="4">
                  <c:v>113</c:v>
                </c:pt>
                <c:pt idx="5">
                  <c:v>114</c:v>
                </c:pt>
                <c:pt idx="6">
                  <c:v>108</c:v>
                </c:pt>
                <c:pt idx="7">
                  <c:v>114</c:v>
                </c:pt>
              </c:numCache>
            </c:numRef>
          </c:val>
        </c:ser>
        <c:ser>
          <c:idx val="6"/>
          <c:order val="6"/>
          <c:tx>
            <c:strRef>
              <c:f>'경제성장률과 지역별 컨테이너선 물동량 추이'!$A$143</c:f>
              <c:strCache>
                <c:ptCount val="1"/>
                <c:pt idx="0">
                  <c:v>중국</c:v>
                </c:pt>
              </c:strCache>
            </c:strRef>
          </c:tx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추이'!$B$143:$I$143</c:f>
              <c:numCache>
                <c:formatCode>0.0_ </c:formatCode>
                <c:ptCount val="8"/>
                <c:pt idx="0">
                  <c:v>145</c:v>
                </c:pt>
                <c:pt idx="1">
                  <c:v>127</c:v>
                </c:pt>
                <c:pt idx="2">
                  <c:v>149</c:v>
                </c:pt>
                <c:pt idx="3">
                  <c:v>168</c:v>
                </c:pt>
                <c:pt idx="4">
                  <c:v>178</c:v>
                </c:pt>
                <c:pt idx="5">
                  <c:v>188</c:v>
                </c:pt>
                <c:pt idx="6">
                  <c:v>198</c:v>
                </c:pt>
                <c:pt idx="7">
                  <c:v>212</c:v>
                </c:pt>
              </c:numCache>
            </c:numRef>
          </c:val>
        </c:ser>
        <c:ser>
          <c:idx val="7"/>
          <c:order val="7"/>
          <c:tx>
            <c:strRef>
              <c:f>'경제성장률과 지역별 컨테이너선 물동량 추이'!$A$144</c:f>
              <c:strCache>
                <c:ptCount val="1"/>
                <c:pt idx="0">
                  <c:v>아시아</c:v>
                </c:pt>
              </c:strCache>
            </c:strRef>
          </c:tx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추이'!$B$144:$I$144</c:f>
              <c:numCache>
                <c:formatCode>0.0_ </c:formatCode>
                <c:ptCount val="8"/>
                <c:pt idx="0">
                  <c:v>128</c:v>
                </c:pt>
                <c:pt idx="1">
                  <c:v>123</c:v>
                </c:pt>
                <c:pt idx="2">
                  <c:v>140</c:v>
                </c:pt>
                <c:pt idx="3">
                  <c:v>150</c:v>
                </c:pt>
                <c:pt idx="4">
                  <c:v>153</c:v>
                </c:pt>
                <c:pt idx="5">
                  <c:v>159</c:v>
                </c:pt>
                <c:pt idx="6">
                  <c:v>168</c:v>
                </c:pt>
                <c:pt idx="7">
                  <c:v>179</c:v>
                </c:pt>
              </c:numCache>
            </c:numRef>
          </c:val>
        </c:ser>
        <c:ser>
          <c:idx val="8"/>
          <c:order val="8"/>
          <c:tx>
            <c:strRef>
              <c:f>'경제성장률과 지역별 컨테이너선 물동량 추이'!$A$145</c:f>
              <c:strCache>
                <c:ptCount val="1"/>
                <c:pt idx="0">
                  <c:v>기타</c:v>
                </c:pt>
              </c:strCache>
            </c:strRef>
          </c:tx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추이'!$B$145:$I$145</c:f>
              <c:numCache>
                <c:formatCode>0.0_ </c:formatCode>
                <c:ptCount val="8"/>
                <c:pt idx="0">
                  <c:v>88</c:v>
                </c:pt>
                <c:pt idx="1">
                  <c:v>81</c:v>
                </c:pt>
                <c:pt idx="2">
                  <c:v>111</c:v>
                </c:pt>
                <c:pt idx="3">
                  <c:v>113</c:v>
                </c:pt>
                <c:pt idx="4">
                  <c:v>119</c:v>
                </c:pt>
                <c:pt idx="5">
                  <c:v>123</c:v>
                </c:pt>
                <c:pt idx="6">
                  <c:v>126</c:v>
                </c:pt>
                <c:pt idx="7">
                  <c:v>133</c:v>
                </c:pt>
              </c:numCache>
            </c:numRef>
          </c:val>
        </c:ser>
        <c:dLbls/>
        <c:overlap val="100"/>
        <c:axId val="88484096"/>
        <c:axId val="88510464"/>
      </c:barChart>
      <c:lineChart>
        <c:grouping val="standard"/>
        <c:ser>
          <c:idx val="0"/>
          <c:order val="0"/>
          <c:tx>
            <c:strRef>
              <c:f>'경제성장률과 지역별 컨테이너선 물동량 추이'!$A$137</c:f>
              <c:strCache>
                <c:ptCount val="1"/>
                <c:pt idx="0">
                  <c:v>중국</c:v>
                </c:pt>
              </c:strCache>
            </c:strRef>
          </c:tx>
          <c:marker>
            <c:symbol val="none"/>
          </c:marker>
          <c:dLbls>
            <c:dLbl>
              <c:idx val="7"/>
              <c:layout>
                <c:manualLayout>
                  <c:x val="-1.79055696907994E-2"/>
                  <c:y val="-3.8051775609161752E-2"/>
                </c:manualLayout>
              </c:layout>
              <c:spPr/>
              <c:txPr>
                <a:bodyPr/>
                <a:lstStyle/>
                <a:p>
                  <a:pPr>
                    <a:defRPr sz="900">
                      <a:latin typeface="+mj-ea"/>
                      <a:ea typeface="+mj-ea"/>
                    </a:defRPr>
                  </a:pPr>
                  <a:endParaRPr lang="ko-KR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900"/>
                </a:pPr>
                <a:endParaRPr lang="ko-KR"/>
              </a:p>
            </c:txPr>
          </c:dLbls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추이'!$B$137:$I$137</c:f>
              <c:numCache>
                <c:formatCode>0.0_ </c:formatCode>
                <c:ptCount val="8"/>
                <c:pt idx="0">
                  <c:v>9.5990000000000002</c:v>
                </c:pt>
                <c:pt idx="1">
                  <c:v>9.2200000000000006</c:v>
                </c:pt>
                <c:pt idx="2">
                  <c:v>10.328000000000001</c:v>
                </c:pt>
                <c:pt idx="3">
                  <c:v>9.3000000000000007</c:v>
                </c:pt>
                <c:pt idx="4">
                  <c:v>7.7</c:v>
                </c:pt>
                <c:pt idx="5">
                  <c:v>7.6</c:v>
                </c:pt>
                <c:pt idx="6">
                  <c:v>7.4</c:v>
                </c:pt>
                <c:pt idx="7">
                  <c:v>7.1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'경제성장률과 지역별 컨테이너선 물동량 추이'!$A$138</c:f>
              <c:strCache>
                <c:ptCount val="1"/>
                <c:pt idx="0">
                  <c:v>인도</c:v>
                </c:pt>
              </c:strCache>
            </c:strRef>
          </c:tx>
          <c:marker>
            <c:symbol val="none"/>
          </c:marker>
          <c:dLbls>
            <c:dLbl>
              <c:idx val="7"/>
              <c:layout>
                <c:manualLayout>
                  <c:x val="-1.6412110858356362E-2"/>
                  <c:y val="-1.6705133121409459E-3"/>
                </c:manualLayout>
              </c:layout>
              <c:spPr/>
              <c:txPr>
                <a:bodyPr/>
                <a:lstStyle/>
                <a:p>
                  <a:pPr>
                    <a:defRPr sz="900">
                      <a:latin typeface="+mj-ea"/>
                      <a:ea typeface="+mj-ea"/>
                    </a:defRPr>
                  </a:pPr>
                  <a:endParaRPr lang="ko-KR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800"/>
                </a:pPr>
                <a:endParaRPr lang="ko-KR"/>
              </a:p>
            </c:txPr>
          </c:dLbls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추이'!$B$138:$I$138</c:f>
              <c:numCache>
                <c:formatCode>0.0_ </c:formatCode>
                <c:ptCount val="8"/>
                <c:pt idx="0">
                  <c:v>6.1859999999999955</c:v>
                </c:pt>
                <c:pt idx="1">
                  <c:v>6.7709999999999999</c:v>
                </c:pt>
                <c:pt idx="2">
                  <c:v>10.094000000000001</c:v>
                </c:pt>
                <c:pt idx="3">
                  <c:v>6.3</c:v>
                </c:pt>
                <c:pt idx="4">
                  <c:v>3.2</c:v>
                </c:pt>
                <c:pt idx="5">
                  <c:v>3.8</c:v>
                </c:pt>
                <c:pt idx="6">
                  <c:v>5.6</c:v>
                </c:pt>
                <c:pt idx="7">
                  <c:v>6.4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'경제성장률과 지역별 컨테이너선 물동량 추이'!$A$139</c:f>
              <c:strCache>
                <c:ptCount val="1"/>
                <c:pt idx="0">
                  <c:v>미국</c:v>
                </c:pt>
              </c:strCache>
            </c:strRef>
          </c:tx>
          <c:marker>
            <c:symbol val="none"/>
          </c:marker>
          <c:dLbls>
            <c:dLbl>
              <c:idx val="7"/>
              <c:layout>
                <c:manualLayout>
                  <c:x val="-1.8177397411216604E-2"/>
                  <c:y val="-1.7067996029115046E-2"/>
                </c:manualLayout>
              </c:layout>
              <c:spPr/>
              <c:txPr>
                <a:bodyPr/>
                <a:lstStyle/>
                <a:p>
                  <a:pPr>
                    <a:defRPr sz="900" b="0">
                      <a:latin typeface="+mj-ea"/>
                      <a:ea typeface="+mj-ea"/>
                    </a:defRPr>
                  </a:pPr>
                  <a:endParaRPr lang="ko-KR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900" b="0"/>
                </a:pPr>
                <a:endParaRPr lang="ko-KR"/>
              </a:p>
            </c:txPr>
          </c:dLbls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추이'!$B$139:$I$139</c:f>
              <c:numCache>
                <c:formatCode>0.0_ </c:formatCode>
                <c:ptCount val="8"/>
                <c:pt idx="0">
                  <c:v>-0.33700000000000063</c:v>
                </c:pt>
                <c:pt idx="1">
                  <c:v>-3.4859999999999998</c:v>
                </c:pt>
                <c:pt idx="2">
                  <c:v>3.03</c:v>
                </c:pt>
                <c:pt idx="3">
                  <c:v>1.8</c:v>
                </c:pt>
                <c:pt idx="4">
                  <c:v>2.8</c:v>
                </c:pt>
                <c:pt idx="5">
                  <c:v>1.6</c:v>
                </c:pt>
                <c:pt idx="6">
                  <c:v>2.2000000000000002</c:v>
                </c:pt>
                <c:pt idx="7">
                  <c:v>3.1</c:v>
                </c:pt>
              </c:numCache>
            </c:numRef>
          </c:val>
          <c:smooth val="1"/>
        </c:ser>
        <c:ser>
          <c:idx val="3"/>
          <c:order val="3"/>
          <c:tx>
            <c:strRef>
              <c:f>'경제성장률과 지역별 컨테이너선 물동량 추이'!$A$140</c:f>
              <c:strCache>
                <c:ptCount val="1"/>
                <c:pt idx="0">
                  <c:v>EU</c:v>
                </c:pt>
              </c:strCache>
            </c:strRef>
          </c:tx>
          <c:marker>
            <c:symbol val="none"/>
          </c:marker>
          <c:dLbls>
            <c:dLbl>
              <c:idx val="7"/>
              <c:layout>
                <c:manualLayout>
                  <c:x val="-1.8177397411216604E-2"/>
                  <c:y val="1.1378664019410041E-2"/>
                </c:manualLayout>
              </c:layout>
              <c:spPr/>
              <c:txPr>
                <a:bodyPr/>
                <a:lstStyle/>
                <a:p>
                  <a:pPr>
                    <a:defRPr sz="900">
                      <a:latin typeface="+mj-ea"/>
                      <a:ea typeface="+mj-ea"/>
                    </a:defRPr>
                  </a:pPr>
                  <a:endParaRPr lang="ko-KR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sz="900"/>
                </a:pPr>
                <a:endParaRPr lang="ko-KR"/>
              </a:p>
            </c:txPr>
          </c:dLbls>
          <c:cat>
            <c:strRef>
              <c:f>'경제성장률과 지역별 컨테이너선 물동량 추이'!$B$136:$I$136</c:f>
              <c:strCache>
                <c:ptCount val="8"/>
                <c:pt idx="0">
                  <c:v> '08</c:v>
                </c:pt>
                <c:pt idx="1">
                  <c:v> '09</c:v>
                </c:pt>
                <c:pt idx="2">
                  <c:v> '10</c:v>
                </c:pt>
                <c:pt idx="3">
                  <c:v> '11</c:v>
                </c:pt>
                <c:pt idx="4">
                  <c:v> '12</c:v>
                </c:pt>
                <c:pt idx="5">
                  <c:v> '13</c:v>
                </c:pt>
                <c:pt idx="6">
                  <c:v> '14(E)</c:v>
                </c:pt>
                <c:pt idx="7">
                  <c:v> '15(F)</c:v>
                </c:pt>
              </c:strCache>
            </c:strRef>
          </c:cat>
          <c:val>
            <c:numRef>
              <c:f>'경제성장률과 지역별 컨테이너선 물동량 추이'!$B$140:$I$140</c:f>
              <c:numCache>
                <c:formatCode>0.0_ </c:formatCode>
                <c:ptCount val="8"/>
                <c:pt idx="0">
                  <c:v>0.66900000000000126</c:v>
                </c:pt>
                <c:pt idx="1">
                  <c:v>-4.2089999999999996</c:v>
                </c:pt>
                <c:pt idx="2">
                  <c:v>1.7929999999999979</c:v>
                </c:pt>
                <c:pt idx="3">
                  <c:v>1.5</c:v>
                </c:pt>
                <c:pt idx="4">
                  <c:v>-0.60000000000000064</c:v>
                </c:pt>
                <c:pt idx="5">
                  <c:v>-0.4</c:v>
                </c:pt>
                <c:pt idx="6">
                  <c:v>0.8</c:v>
                </c:pt>
                <c:pt idx="7">
                  <c:v>1.3</c:v>
                </c:pt>
              </c:numCache>
            </c:numRef>
          </c:val>
          <c:smooth val="1"/>
        </c:ser>
        <c:dLbls/>
        <c:marker val="1"/>
        <c:axId val="88513536"/>
        <c:axId val="88512000"/>
      </c:lineChart>
      <c:catAx>
        <c:axId val="88484096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88510464"/>
        <c:crosses val="autoZero"/>
        <c:auto val="1"/>
        <c:lblAlgn val="ctr"/>
        <c:lblOffset val="100"/>
      </c:catAx>
      <c:valAx>
        <c:axId val="88510464"/>
        <c:scaling>
          <c:orientation val="minMax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88484096"/>
        <c:crosses val="autoZero"/>
        <c:crossBetween val="between"/>
      </c:valAx>
      <c:valAx>
        <c:axId val="88512000"/>
        <c:scaling>
          <c:orientation val="minMax"/>
          <c:max val="15"/>
          <c:min val="-5"/>
        </c:scaling>
        <c:axPos val="r"/>
        <c:numFmt formatCode="0_ " sourceLinked="0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88513536"/>
        <c:crosses val="max"/>
        <c:crossBetween val="between"/>
        <c:majorUnit val="5"/>
      </c:valAx>
      <c:catAx>
        <c:axId val="88513536"/>
        <c:scaling>
          <c:orientation val="minMax"/>
        </c:scaling>
        <c:delete val="1"/>
        <c:axPos val="b"/>
        <c:tickLblPos val="none"/>
        <c:crossAx val="88512000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11163172215837593"/>
          <c:y val="6.2582652106755163E-2"/>
          <c:w val="0.77177012208115403"/>
          <c:h val="0.16370448086413364"/>
        </c:manualLayout>
      </c:layout>
      <c:txPr>
        <a:bodyPr/>
        <a:lstStyle/>
        <a:p>
          <a:pPr>
            <a:defRPr sz="900" b="1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1156387107085569"/>
          <c:y val="0.13847024660095236"/>
          <c:w val="0.82840819830934953"/>
          <c:h val="0.70917311869562383"/>
        </c:manualLayout>
      </c:layout>
      <c:lineChart>
        <c:grouping val="standard"/>
        <c:ser>
          <c:idx val="0"/>
          <c:order val="0"/>
          <c:tx>
            <c:strRef>
              <c:f>'CCFI 노선별 운임 추이'!$B$154</c:f>
              <c:strCache>
                <c:ptCount val="1"/>
                <c:pt idx="0">
                  <c:v>종합운임지수</c:v>
                </c:pt>
              </c:strCache>
            </c:strRef>
          </c:tx>
          <c:spPr>
            <a:ln w="19050"/>
          </c:spPr>
          <c:marker>
            <c:symbol val="diamond"/>
            <c:size val="3"/>
          </c:marker>
          <c:cat>
            <c:strRef>
              <c:f>'CCFI 노선별 운임 추이'!$A$155:$A$212</c:f>
              <c:strCache>
                <c:ptCount val="58"/>
                <c:pt idx="0">
                  <c:v> '10.1</c:v>
                </c:pt>
                <c:pt idx="1">
                  <c:v> '10.2</c:v>
                </c:pt>
                <c:pt idx="2">
                  <c:v> '10.3</c:v>
                </c:pt>
                <c:pt idx="3">
                  <c:v> '10.4</c:v>
                </c:pt>
                <c:pt idx="4">
                  <c:v> '10.5</c:v>
                </c:pt>
                <c:pt idx="5">
                  <c:v> '10.6</c:v>
                </c:pt>
                <c:pt idx="6">
                  <c:v> '10.7</c:v>
                </c:pt>
                <c:pt idx="7">
                  <c:v> '10.8</c:v>
                </c:pt>
                <c:pt idx="8">
                  <c:v> '10.9</c:v>
                </c:pt>
                <c:pt idx="9">
                  <c:v> '10.10</c:v>
                </c:pt>
                <c:pt idx="10">
                  <c:v> '10.11</c:v>
                </c:pt>
                <c:pt idx="11">
                  <c:v> '10.12</c:v>
                </c:pt>
                <c:pt idx="12">
                  <c:v> '11.1</c:v>
                </c:pt>
                <c:pt idx="13">
                  <c:v> '11.2</c:v>
                </c:pt>
                <c:pt idx="14">
                  <c:v> '11.3</c:v>
                </c:pt>
                <c:pt idx="15">
                  <c:v> '11.4</c:v>
                </c:pt>
                <c:pt idx="16">
                  <c:v> '11.5</c:v>
                </c:pt>
                <c:pt idx="17">
                  <c:v> '11.6</c:v>
                </c:pt>
                <c:pt idx="18">
                  <c:v> '11.7</c:v>
                </c:pt>
                <c:pt idx="19">
                  <c:v> '11.8</c:v>
                </c:pt>
                <c:pt idx="20">
                  <c:v> '11.9</c:v>
                </c:pt>
                <c:pt idx="21">
                  <c:v> '11.10</c:v>
                </c:pt>
                <c:pt idx="22">
                  <c:v> '11.11</c:v>
                </c:pt>
                <c:pt idx="23">
                  <c:v> '11.12</c:v>
                </c:pt>
                <c:pt idx="24">
                  <c:v> '12.1</c:v>
                </c:pt>
                <c:pt idx="25">
                  <c:v> '12.2</c:v>
                </c:pt>
                <c:pt idx="26">
                  <c:v> '12.3</c:v>
                </c:pt>
                <c:pt idx="27">
                  <c:v> '12.4</c:v>
                </c:pt>
                <c:pt idx="28">
                  <c:v> '12.5</c:v>
                </c:pt>
                <c:pt idx="29">
                  <c:v> '12.6</c:v>
                </c:pt>
                <c:pt idx="30">
                  <c:v> '12.7</c:v>
                </c:pt>
                <c:pt idx="31">
                  <c:v> '12.8</c:v>
                </c:pt>
                <c:pt idx="32">
                  <c:v> '12.9</c:v>
                </c:pt>
                <c:pt idx="33">
                  <c:v> '12.10</c:v>
                </c:pt>
                <c:pt idx="34">
                  <c:v> '12.11</c:v>
                </c:pt>
                <c:pt idx="35">
                  <c:v> '12.12</c:v>
                </c:pt>
                <c:pt idx="36">
                  <c:v> '13.1</c:v>
                </c:pt>
                <c:pt idx="37">
                  <c:v> '13.2</c:v>
                </c:pt>
                <c:pt idx="38">
                  <c:v> '13.3</c:v>
                </c:pt>
                <c:pt idx="39">
                  <c:v> '13.4</c:v>
                </c:pt>
                <c:pt idx="40">
                  <c:v> '13.5</c:v>
                </c:pt>
                <c:pt idx="41">
                  <c:v> '13.6</c:v>
                </c:pt>
                <c:pt idx="42">
                  <c:v> '13.7</c:v>
                </c:pt>
                <c:pt idx="43">
                  <c:v> '13.8</c:v>
                </c:pt>
                <c:pt idx="44">
                  <c:v> '13.9</c:v>
                </c:pt>
                <c:pt idx="45">
                  <c:v> '13.10</c:v>
                </c:pt>
                <c:pt idx="46">
                  <c:v> '13.11</c:v>
                </c:pt>
                <c:pt idx="47">
                  <c:v> '13.12</c:v>
                </c:pt>
                <c:pt idx="48">
                  <c:v> '14.1</c:v>
                </c:pt>
                <c:pt idx="49">
                  <c:v> '14.2</c:v>
                </c:pt>
                <c:pt idx="50">
                  <c:v> '14.3</c:v>
                </c:pt>
                <c:pt idx="51">
                  <c:v> '14.4</c:v>
                </c:pt>
                <c:pt idx="52">
                  <c:v> '14.5</c:v>
                </c:pt>
                <c:pt idx="53">
                  <c:v> '14.6</c:v>
                </c:pt>
                <c:pt idx="54">
                  <c:v> '14.7</c:v>
                </c:pt>
                <c:pt idx="55">
                  <c:v> '14.8</c:v>
                </c:pt>
                <c:pt idx="56">
                  <c:v> '14.9</c:v>
                </c:pt>
                <c:pt idx="57">
                  <c:v> '14.10</c:v>
                </c:pt>
              </c:strCache>
            </c:strRef>
          </c:cat>
          <c:val>
            <c:numRef>
              <c:f>'CCFI 노선별 운임 추이'!$B$155:$B$212</c:f>
              <c:numCache>
                <c:formatCode>0</c:formatCode>
                <c:ptCount val="58"/>
                <c:pt idx="0">
                  <c:v>1027</c:v>
                </c:pt>
                <c:pt idx="1">
                  <c:v>1125</c:v>
                </c:pt>
                <c:pt idx="2">
                  <c:v>1129</c:v>
                </c:pt>
                <c:pt idx="3">
                  <c:v>1119</c:v>
                </c:pt>
                <c:pt idx="4">
                  <c:v>1124</c:v>
                </c:pt>
                <c:pt idx="5">
                  <c:v>1152</c:v>
                </c:pt>
                <c:pt idx="6">
                  <c:v>1192</c:v>
                </c:pt>
                <c:pt idx="7">
                  <c:v>1212</c:v>
                </c:pt>
                <c:pt idx="8">
                  <c:v>1200</c:v>
                </c:pt>
                <c:pt idx="9">
                  <c:v>1140</c:v>
                </c:pt>
                <c:pt idx="10">
                  <c:v>1103</c:v>
                </c:pt>
                <c:pt idx="11">
                  <c:v>1064</c:v>
                </c:pt>
                <c:pt idx="12">
                  <c:v>1061</c:v>
                </c:pt>
                <c:pt idx="13">
                  <c:v>1053</c:v>
                </c:pt>
                <c:pt idx="14">
                  <c:v>1030</c:v>
                </c:pt>
                <c:pt idx="15">
                  <c:v>1008</c:v>
                </c:pt>
                <c:pt idx="16">
                  <c:v>1012</c:v>
                </c:pt>
                <c:pt idx="17">
                  <c:v>997</c:v>
                </c:pt>
                <c:pt idx="18">
                  <c:v>982</c:v>
                </c:pt>
                <c:pt idx="19">
                  <c:v>987</c:v>
                </c:pt>
                <c:pt idx="20">
                  <c:v>991</c:v>
                </c:pt>
                <c:pt idx="21">
                  <c:v>957</c:v>
                </c:pt>
                <c:pt idx="22">
                  <c:v>934</c:v>
                </c:pt>
                <c:pt idx="23">
                  <c:v>903</c:v>
                </c:pt>
                <c:pt idx="24">
                  <c:v>914</c:v>
                </c:pt>
                <c:pt idx="25">
                  <c:v>944</c:v>
                </c:pt>
                <c:pt idx="26">
                  <c:v>1040</c:v>
                </c:pt>
                <c:pt idx="27">
                  <c:v>1213</c:v>
                </c:pt>
                <c:pt idx="28">
                  <c:v>1313</c:v>
                </c:pt>
                <c:pt idx="29">
                  <c:v>1316</c:v>
                </c:pt>
                <c:pt idx="30">
                  <c:v>1305</c:v>
                </c:pt>
                <c:pt idx="31">
                  <c:v>1264</c:v>
                </c:pt>
                <c:pt idx="32">
                  <c:v>1226</c:v>
                </c:pt>
                <c:pt idx="33">
                  <c:v>1177</c:v>
                </c:pt>
                <c:pt idx="34">
                  <c:v>1149</c:v>
                </c:pt>
                <c:pt idx="35">
                  <c:v>1107</c:v>
                </c:pt>
                <c:pt idx="36">
                  <c:v>1122</c:v>
                </c:pt>
                <c:pt idx="37">
                  <c:v>1146</c:v>
                </c:pt>
                <c:pt idx="38">
                  <c:v>1110</c:v>
                </c:pt>
                <c:pt idx="39">
                  <c:v>1103</c:v>
                </c:pt>
                <c:pt idx="40">
                  <c:v>1069</c:v>
                </c:pt>
                <c:pt idx="41">
                  <c:v>1024</c:v>
                </c:pt>
                <c:pt idx="42">
                  <c:v>1061</c:v>
                </c:pt>
                <c:pt idx="43">
                  <c:v>1120</c:v>
                </c:pt>
                <c:pt idx="44">
                  <c:v>1108</c:v>
                </c:pt>
                <c:pt idx="45">
                  <c:v>1009</c:v>
                </c:pt>
                <c:pt idx="46">
                  <c:v>1040</c:v>
                </c:pt>
                <c:pt idx="47">
                  <c:v>1063</c:v>
                </c:pt>
                <c:pt idx="48">
                  <c:v>1130</c:v>
                </c:pt>
                <c:pt idx="49">
                  <c:v>1146</c:v>
                </c:pt>
                <c:pt idx="50">
                  <c:v>1070</c:v>
                </c:pt>
                <c:pt idx="51">
                  <c:v>1069</c:v>
                </c:pt>
                <c:pt idx="52">
                  <c:v>1096</c:v>
                </c:pt>
                <c:pt idx="53">
                  <c:v>1099</c:v>
                </c:pt>
                <c:pt idx="54">
                  <c:v>1092</c:v>
                </c:pt>
                <c:pt idx="55">
                  <c:v>1108</c:v>
                </c:pt>
                <c:pt idx="56">
                  <c:v>1107</c:v>
                </c:pt>
                <c:pt idx="57">
                  <c:v>1030</c:v>
                </c:pt>
              </c:numCache>
            </c:numRef>
          </c:val>
        </c:ser>
        <c:ser>
          <c:idx val="1"/>
          <c:order val="1"/>
          <c:tx>
            <c:strRef>
              <c:f>'CCFI 노선별 운임 추이'!$C$154</c:f>
              <c:strCache>
                <c:ptCount val="1"/>
                <c:pt idx="0">
                  <c:v>유럽항로</c:v>
                </c:pt>
              </c:strCache>
            </c:strRef>
          </c:tx>
          <c:spPr>
            <a:ln w="19050"/>
          </c:spPr>
          <c:marker>
            <c:symbol val="square"/>
            <c:size val="3"/>
          </c:marker>
          <c:cat>
            <c:strRef>
              <c:f>'CCFI 노선별 운임 추이'!$A$155:$A$212</c:f>
              <c:strCache>
                <c:ptCount val="58"/>
                <c:pt idx="0">
                  <c:v> '10.1</c:v>
                </c:pt>
                <c:pt idx="1">
                  <c:v> '10.2</c:v>
                </c:pt>
                <c:pt idx="2">
                  <c:v> '10.3</c:v>
                </c:pt>
                <c:pt idx="3">
                  <c:v> '10.4</c:v>
                </c:pt>
                <c:pt idx="4">
                  <c:v> '10.5</c:v>
                </c:pt>
                <c:pt idx="5">
                  <c:v> '10.6</c:v>
                </c:pt>
                <c:pt idx="6">
                  <c:v> '10.7</c:v>
                </c:pt>
                <c:pt idx="7">
                  <c:v> '10.8</c:v>
                </c:pt>
                <c:pt idx="8">
                  <c:v> '10.9</c:v>
                </c:pt>
                <c:pt idx="9">
                  <c:v> '10.10</c:v>
                </c:pt>
                <c:pt idx="10">
                  <c:v> '10.11</c:v>
                </c:pt>
                <c:pt idx="11">
                  <c:v> '10.12</c:v>
                </c:pt>
                <c:pt idx="12">
                  <c:v> '11.1</c:v>
                </c:pt>
                <c:pt idx="13">
                  <c:v> '11.2</c:v>
                </c:pt>
                <c:pt idx="14">
                  <c:v> '11.3</c:v>
                </c:pt>
                <c:pt idx="15">
                  <c:v> '11.4</c:v>
                </c:pt>
                <c:pt idx="16">
                  <c:v> '11.5</c:v>
                </c:pt>
                <c:pt idx="17">
                  <c:v> '11.6</c:v>
                </c:pt>
                <c:pt idx="18">
                  <c:v> '11.7</c:v>
                </c:pt>
                <c:pt idx="19">
                  <c:v> '11.8</c:v>
                </c:pt>
                <c:pt idx="20">
                  <c:v> '11.9</c:v>
                </c:pt>
                <c:pt idx="21">
                  <c:v> '11.10</c:v>
                </c:pt>
                <c:pt idx="22">
                  <c:v> '11.11</c:v>
                </c:pt>
                <c:pt idx="23">
                  <c:v> '11.12</c:v>
                </c:pt>
                <c:pt idx="24">
                  <c:v> '12.1</c:v>
                </c:pt>
                <c:pt idx="25">
                  <c:v> '12.2</c:v>
                </c:pt>
                <c:pt idx="26">
                  <c:v> '12.3</c:v>
                </c:pt>
                <c:pt idx="27">
                  <c:v> '12.4</c:v>
                </c:pt>
                <c:pt idx="28">
                  <c:v> '12.5</c:v>
                </c:pt>
                <c:pt idx="29">
                  <c:v> '12.6</c:v>
                </c:pt>
                <c:pt idx="30">
                  <c:v> '12.7</c:v>
                </c:pt>
                <c:pt idx="31">
                  <c:v> '12.8</c:v>
                </c:pt>
                <c:pt idx="32">
                  <c:v> '12.9</c:v>
                </c:pt>
                <c:pt idx="33">
                  <c:v> '12.10</c:v>
                </c:pt>
                <c:pt idx="34">
                  <c:v> '12.11</c:v>
                </c:pt>
                <c:pt idx="35">
                  <c:v> '12.12</c:v>
                </c:pt>
                <c:pt idx="36">
                  <c:v> '13.1</c:v>
                </c:pt>
                <c:pt idx="37">
                  <c:v> '13.2</c:v>
                </c:pt>
                <c:pt idx="38">
                  <c:v> '13.3</c:v>
                </c:pt>
                <c:pt idx="39">
                  <c:v> '13.4</c:v>
                </c:pt>
                <c:pt idx="40">
                  <c:v> '13.5</c:v>
                </c:pt>
                <c:pt idx="41">
                  <c:v> '13.6</c:v>
                </c:pt>
                <c:pt idx="42">
                  <c:v> '13.7</c:v>
                </c:pt>
                <c:pt idx="43">
                  <c:v> '13.8</c:v>
                </c:pt>
                <c:pt idx="44">
                  <c:v> '13.9</c:v>
                </c:pt>
                <c:pt idx="45">
                  <c:v> '13.10</c:v>
                </c:pt>
                <c:pt idx="46">
                  <c:v> '13.11</c:v>
                </c:pt>
                <c:pt idx="47">
                  <c:v> '13.12</c:v>
                </c:pt>
                <c:pt idx="48">
                  <c:v> '14.1</c:v>
                </c:pt>
                <c:pt idx="49">
                  <c:v> '14.2</c:v>
                </c:pt>
                <c:pt idx="50">
                  <c:v> '14.3</c:v>
                </c:pt>
                <c:pt idx="51">
                  <c:v> '14.4</c:v>
                </c:pt>
                <c:pt idx="52">
                  <c:v> '14.5</c:v>
                </c:pt>
                <c:pt idx="53">
                  <c:v> '14.6</c:v>
                </c:pt>
                <c:pt idx="54">
                  <c:v> '14.7</c:v>
                </c:pt>
                <c:pt idx="55">
                  <c:v> '14.8</c:v>
                </c:pt>
                <c:pt idx="56">
                  <c:v> '14.9</c:v>
                </c:pt>
                <c:pt idx="57">
                  <c:v> '14.10</c:v>
                </c:pt>
              </c:strCache>
            </c:strRef>
          </c:cat>
          <c:val>
            <c:numRef>
              <c:f>'CCFI 노선별 운임 추이'!$C$155:$C$212</c:f>
              <c:numCache>
                <c:formatCode>0</c:formatCode>
                <c:ptCount val="58"/>
                <c:pt idx="0">
                  <c:v>1573</c:v>
                </c:pt>
                <c:pt idx="1">
                  <c:v>1804</c:v>
                </c:pt>
                <c:pt idx="2">
                  <c:v>1897</c:v>
                </c:pt>
                <c:pt idx="3">
                  <c:v>1823</c:v>
                </c:pt>
                <c:pt idx="4">
                  <c:v>1774</c:v>
                </c:pt>
                <c:pt idx="5">
                  <c:v>1790</c:v>
                </c:pt>
                <c:pt idx="6">
                  <c:v>1810</c:v>
                </c:pt>
                <c:pt idx="7">
                  <c:v>1828</c:v>
                </c:pt>
                <c:pt idx="8">
                  <c:v>1780</c:v>
                </c:pt>
                <c:pt idx="9">
                  <c:v>1644</c:v>
                </c:pt>
                <c:pt idx="10">
                  <c:v>1576</c:v>
                </c:pt>
                <c:pt idx="11">
                  <c:v>1496</c:v>
                </c:pt>
                <c:pt idx="12">
                  <c:v>1483</c:v>
                </c:pt>
                <c:pt idx="13">
                  <c:v>1449</c:v>
                </c:pt>
                <c:pt idx="14">
                  <c:v>1370</c:v>
                </c:pt>
                <c:pt idx="15">
                  <c:v>1251</c:v>
                </c:pt>
                <c:pt idx="16">
                  <c:v>1184</c:v>
                </c:pt>
                <c:pt idx="17">
                  <c:v>1142</c:v>
                </c:pt>
                <c:pt idx="18">
                  <c:v>1102</c:v>
                </c:pt>
                <c:pt idx="19">
                  <c:v>1106</c:v>
                </c:pt>
                <c:pt idx="20">
                  <c:v>1090</c:v>
                </c:pt>
                <c:pt idx="21">
                  <c:v>1031</c:v>
                </c:pt>
                <c:pt idx="22">
                  <c:v>968</c:v>
                </c:pt>
                <c:pt idx="23">
                  <c:v>894</c:v>
                </c:pt>
                <c:pt idx="24">
                  <c:v>923</c:v>
                </c:pt>
                <c:pt idx="25">
                  <c:v>976</c:v>
                </c:pt>
                <c:pt idx="26">
                  <c:v>1265</c:v>
                </c:pt>
                <c:pt idx="27">
                  <c:v>1671</c:v>
                </c:pt>
                <c:pt idx="28">
                  <c:v>1859</c:v>
                </c:pt>
                <c:pt idx="29">
                  <c:v>1831</c:v>
                </c:pt>
                <c:pt idx="30">
                  <c:v>1840</c:v>
                </c:pt>
                <c:pt idx="31">
                  <c:v>1794</c:v>
                </c:pt>
                <c:pt idx="32">
                  <c:v>1635</c:v>
                </c:pt>
                <c:pt idx="33">
                  <c:v>1477</c:v>
                </c:pt>
                <c:pt idx="34">
                  <c:v>1492</c:v>
                </c:pt>
                <c:pt idx="35">
                  <c:v>1430</c:v>
                </c:pt>
                <c:pt idx="36">
                  <c:v>1468</c:v>
                </c:pt>
                <c:pt idx="37">
                  <c:v>1510</c:v>
                </c:pt>
                <c:pt idx="38">
                  <c:v>1440</c:v>
                </c:pt>
                <c:pt idx="39">
                  <c:v>1390</c:v>
                </c:pt>
                <c:pt idx="40">
                  <c:v>1244</c:v>
                </c:pt>
                <c:pt idx="41">
                  <c:v>1075</c:v>
                </c:pt>
                <c:pt idx="42">
                  <c:v>1253</c:v>
                </c:pt>
                <c:pt idx="43">
                  <c:v>1483</c:v>
                </c:pt>
                <c:pt idx="44">
                  <c:v>1451</c:v>
                </c:pt>
                <c:pt idx="45">
                  <c:v>1212</c:v>
                </c:pt>
                <c:pt idx="46">
                  <c:v>1322</c:v>
                </c:pt>
                <c:pt idx="47">
                  <c:v>1374</c:v>
                </c:pt>
                <c:pt idx="48">
                  <c:v>1603</c:v>
                </c:pt>
                <c:pt idx="49">
                  <c:v>1630</c:v>
                </c:pt>
                <c:pt idx="50">
                  <c:v>1446</c:v>
                </c:pt>
                <c:pt idx="51">
                  <c:v>1396</c:v>
                </c:pt>
                <c:pt idx="52">
                  <c:v>1419</c:v>
                </c:pt>
                <c:pt idx="53">
                  <c:v>1435</c:v>
                </c:pt>
                <c:pt idx="54">
                  <c:v>1449</c:v>
                </c:pt>
                <c:pt idx="55">
                  <c:v>1461</c:v>
                </c:pt>
                <c:pt idx="56">
                  <c:v>1434</c:v>
                </c:pt>
                <c:pt idx="57">
                  <c:v>1238</c:v>
                </c:pt>
              </c:numCache>
            </c:numRef>
          </c:val>
        </c:ser>
        <c:ser>
          <c:idx val="2"/>
          <c:order val="2"/>
          <c:tx>
            <c:strRef>
              <c:f>'CCFI 노선별 운임 추이'!$D$154</c:f>
              <c:strCache>
                <c:ptCount val="1"/>
                <c:pt idx="0">
                  <c:v>미서안항로</c:v>
                </c:pt>
              </c:strCache>
            </c:strRef>
          </c:tx>
          <c:spPr>
            <a:ln w="19050"/>
          </c:spPr>
          <c:marker>
            <c:symbol val="triangle"/>
            <c:size val="3"/>
          </c:marker>
          <c:cat>
            <c:strRef>
              <c:f>'CCFI 노선별 운임 추이'!$A$155:$A$212</c:f>
              <c:strCache>
                <c:ptCount val="58"/>
                <c:pt idx="0">
                  <c:v> '10.1</c:v>
                </c:pt>
                <c:pt idx="1">
                  <c:v> '10.2</c:v>
                </c:pt>
                <c:pt idx="2">
                  <c:v> '10.3</c:v>
                </c:pt>
                <c:pt idx="3">
                  <c:v> '10.4</c:v>
                </c:pt>
                <c:pt idx="4">
                  <c:v> '10.5</c:v>
                </c:pt>
                <c:pt idx="5">
                  <c:v> '10.6</c:v>
                </c:pt>
                <c:pt idx="6">
                  <c:v> '10.7</c:v>
                </c:pt>
                <c:pt idx="7">
                  <c:v> '10.8</c:v>
                </c:pt>
                <c:pt idx="8">
                  <c:v> '10.9</c:v>
                </c:pt>
                <c:pt idx="9">
                  <c:v> '10.10</c:v>
                </c:pt>
                <c:pt idx="10">
                  <c:v> '10.11</c:v>
                </c:pt>
                <c:pt idx="11">
                  <c:v> '10.12</c:v>
                </c:pt>
                <c:pt idx="12">
                  <c:v> '11.1</c:v>
                </c:pt>
                <c:pt idx="13">
                  <c:v> '11.2</c:v>
                </c:pt>
                <c:pt idx="14">
                  <c:v> '11.3</c:v>
                </c:pt>
                <c:pt idx="15">
                  <c:v> '11.4</c:v>
                </c:pt>
                <c:pt idx="16">
                  <c:v> '11.5</c:v>
                </c:pt>
                <c:pt idx="17">
                  <c:v> '11.6</c:v>
                </c:pt>
                <c:pt idx="18">
                  <c:v> '11.7</c:v>
                </c:pt>
                <c:pt idx="19">
                  <c:v> '11.8</c:v>
                </c:pt>
                <c:pt idx="20">
                  <c:v> '11.9</c:v>
                </c:pt>
                <c:pt idx="21">
                  <c:v> '11.10</c:v>
                </c:pt>
                <c:pt idx="22">
                  <c:v> '11.11</c:v>
                </c:pt>
                <c:pt idx="23">
                  <c:v> '11.12</c:v>
                </c:pt>
                <c:pt idx="24">
                  <c:v> '12.1</c:v>
                </c:pt>
                <c:pt idx="25">
                  <c:v> '12.2</c:v>
                </c:pt>
                <c:pt idx="26">
                  <c:v> '12.3</c:v>
                </c:pt>
                <c:pt idx="27">
                  <c:v> '12.4</c:v>
                </c:pt>
                <c:pt idx="28">
                  <c:v> '12.5</c:v>
                </c:pt>
                <c:pt idx="29">
                  <c:v> '12.6</c:v>
                </c:pt>
                <c:pt idx="30">
                  <c:v> '12.7</c:v>
                </c:pt>
                <c:pt idx="31">
                  <c:v> '12.8</c:v>
                </c:pt>
                <c:pt idx="32">
                  <c:v> '12.9</c:v>
                </c:pt>
                <c:pt idx="33">
                  <c:v> '12.10</c:v>
                </c:pt>
                <c:pt idx="34">
                  <c:v> '12.11</c:v>
                </c:pt>
                <c:pt idx="35">
                  <c:v> '12.12</c:v>
                </c:pt>
                <c:pt idx="36">
                  <c:v> '13.1</c:v>
                </c:pt>
                <c:pt idx="37">
                  <c:v> '13.2</c:v>
                </c:pt>
                <c:pt idx="38">
                  <c:v> '13.3</c:v>
                </c:pt>
                <c:pt idx="39">
                  <c:v> '13.4</c:v>
                </c:pt>
                <c:pt idx="40">
                  <c:v> '13.5</c:v>
                </c:pt>
                <c:pt idx="41">
                  <c:v> '13.6</c:v>
                </c:pt>
                <c:pt idx="42">
                  <c:v> '13.7</c:v>
                </c:pt>
                <c:pt idx="43">
                  <c:v> '13.8</c:v>
                </c:pt>
                <c:pt idx="44">
                  <c:v> '13.9</c:v>
                </c:pt>
                <c:pt idx="45">
                  <c:v> '13.10</c:v>
                </c:pt>
                <c:pt idx="46">
                  <c:v> '13.11</c:v>
                </c:pt>
                <c:pt idx="47">
                  <c:v> '13.12</c:v>
                </c:pt>
                <c:pt idx="48">
                  <c:v> '14.1</c:v>
                </c:pt>
                <c:pt idx="49">
                  <c:v> '14.2</c:v>
                </c:pt>
                <c:pt idx="50">
                  <c:v> '14.3</c:v>
                </c:pt>
                <c:pt idx="51">
                  <c:v> '14.4</c:v>
                </c:pt>
                <c:pt idx="52">
                  <c:v> '14.5</c:v>
                </c:pt>
                <c:pt idx="53">
                  <c:v> '14.6</c:v>
                </c:pt>
                <c:pt idx="54">
                  <c:v> '14.7</c:v>
                </c:pt>
                <c:pt idx="55">
                  <c:v> '14.8</c:v>
                </c:pt>
                <c:pt idx="56">
                  <c:v> '14.9</c:v>
                </c:pt>
                <c:pt idx="57">
                  <c:v> '14.10</c:v>
                </c:pt>
              </c:strCache>
            </c:strRef>
          </c:cat>
          <c:val>
            <c:numRef>
              <c:f>'CCFI 노선별 운임 추이'!$D$155:$D$212</c:f>
              <c:numCache>
                <c:formatCode>0</c:formatCode>
                <c:ptCount val="58"/>
                <c:pt idx="0">
                  <c:v>901</c:v>
                </c:pt>
                <c:pt idx="1">
                  <c:v>1027</c:v>
                </c:pt>
                <c:pt idx="2">
                  <c:v>963</c:v>
                </c:pt>
                <c:pt idx="3">
                  <c:v>982</c:v>
                </c:pt>
                <c:pt idx="4">
                  <c:v>1040</c:v>
                </c:pt>
                <c:pt idx="5">
                  <c:v>1089</c:v>
                </c:pt>
                <c:pt idx="6">
                  <c:v>1158</c:v>
                </c:pt>
                <c:pt idx="7">
                  <c:v>1188</c:v>
                </c:pt>
                <c:pt idx="8">
                  <c:v>1190</c:v>
                </c:pt>
                <c:pt idx="9">
                  <c:v>1109</c:v>
                </c:pt>
                <c:pt idx="10">
                  <c:v>1053</c:v>
                </c:pt>
                <c:pt idx="11">
                  <c:v>1014</c:v>
                </c:pt>
                <c:pt idx="12">
                  <c:v>1005</c:v>
                </c:pt>
                <c:pt idx="13">
                  <c:v>998</c:v>
                </c:pt>
                <c:pt idx="14">
                  <c:v>986</c:v>
                </c:pt>
                <c:pt idx="15">
                  <c:v>965</c:v>
                </c:pt>
                <c:pt idx="16">
                  <c:v>987</c:v>
                </c:pt>
                <c:pt idx="17">
                  <c:v>960</c:v>
                </c:pt>
                <c:pt idx="18">
                  <c:v>940</c:v>
                </c:pt>
                <c:pt idx="19">
                  <c:v>915</c:v>
                </c:pt>
                <c:pt idx="20">
                  <c:v>920</c:v>
                </c:pt>
                <c:pt idx="21">
                  <c:v>872</c:v>
                </c:pt>
                <c:pt idx="22">
                  <c:v>868</c:v>
                </c:pt>
                <c:pt idx="23">
                  <c:v>847</c:v>
                </c:pt>
                <c:pt idx="24">
                  <c:v>887</c:v>
                </c:pt>
                <c:pt idx="25">
                  <c:v>937</c:v>
                </c:pt>
                <c:pt idx="26">
                  <c:v>942</c:v>
                </c:pt>
                <c:pt idx="27">
                  <c:v>994</c:v>
                </c:pt>
                <c:pt idx="28">
                  <c:v>1048</c:v>
                </c:pt>
                <c:pt idx="29">
                  <c:v>1074</c:v>
                </c:pt>
                <c:pt idx="30">
                  <c:v>1117</c:v>
                </c:pt>
                <c:pt idx="31">
                  <c:v>1116</c:v>
                </c:pt>
                <c:pt idx="32">
                  <c:v>1156</c:v>
                </c:pt>
                <c:pt idx="33">
                  <c:v>1160</c:v>
                </c:pt>
                <c:pt idx="34">
                  <c:v>1108</c:v>
                </c:pt>
                <c:pt idx="35">
                  <c:v>1071</c:v>
                </c:pt>
                <c:pt idx="36">
                  <c:v>1092</c:v>
                </c:pt>
                <c:pt idx="37">
                  <c:v>1118</c:v>
                </c:pt>
                <c:pt idx="38">
                  <c:v>1076</c:v>
                </c:pt>
                <c:pt idx="39">
                  <c:v>1088</c:v>
                </c:pt>
                <c:pt idx="40">
                  <c:v>1102</c:v>
                </c:pt>
                <c:pt idx="41">
                  <c:v>1087</c:v>
                </c:pt>
                <c:pt idx="42">
                  <c:v>1084</c:v>
                </c:pt>
                <c:pt idx="43">
                  <c:v>1075</c:v>
                </c:pt>
                <c:pt idx="44">
                  <c:v>1057</c:v>
                </c:pt>
                <c:pt idx="45">
                  <c:v>996</c:v>
                </c:pt>
                <c:pt idx="46">
                  <c:v>961</c:v>
                </c:pt>
                <c:pt idx="47">
                  <c:v>974</c:v>
                </c:pt>
                <c:pt idx="48">
                  <c:v>988</c:v>
                </c:pt>
                <c:pt idx="49">
                  <c:v>1019</c:v>
                </c:pt>
                <c:pt idx="50">
                  <c:v>999</c:v>
                </c:pt>
                <c:pt idx="51">
                  <c:v>1009</c:v>
                </c:pt>
                <c:pt idx="52">
                  <c:v>978</c:v>
                </c:pt>
                <c:pt idx="53">
                  <c:v>955</c:v>
                </c:pt>
                <c:pt idx="54">
                  <c:v>938</c:v>
                </c:pt>
                <c:pt idx="55">
                  <c:v>985</c:v>
                </c:pt>
                <c:pt idx="56">
                  <c:v>996</c:v>
                </c:pt>
                <c:pt idx="57">
                  <c:v>972</c:v>
                </c:pt>
              </c:numCache>
            </c:numRef>
          </c:val>
        </c:ser>
        <c:ser>
          <c:idx val="3"/>
          <c:order val="3"/>
          <c:tx>
            <c:strRef>
              <c:f>'CCFI 노선별 운임 추이'!$E$154</c:f>
              <c:strCache>
                <c:ptCount val="1"/>
                <c:pt idx="0">
                  <c:v>미동안항로</c:v>
                </c:pt>
              </c:strCache>
            </c:strRef>
          </c:tx>
          <c:spPr>
            <a:ln w="19050"/>
          </c:spPr>
          <c:marker>
            <c:symbol val="circle"/>
            <c:size val="3"/>
            <c:spPr>
              <a:ln w="19050"/>
            </c:spPr>
          </c:marker>
          <c:cat>
            <c:strRef>
              <c:f>'CCFI 노선별 운임 추이'!$A$155:$A$212</c:f>
              <c:strCache>
                <c:ptCount val="58"/>
                <c:pt idx="0">
                  <c:v> '10.1</c:v>
                </c:pt>
                <c:pt idx="1">
                  <c:v> '10.2</c:v>
                </c:pt>
                <c:pt idx="2">
                  <c:v> '10.3</c:v>
                </c:pt>
                <c:pt idx="3">
                  <c:v> '10.4</c:v>
                </c:pt>
                <c:pt idx="4">
                  <c:v> '10.5</c:v>
                </c:pt>
                <c:pt idx="5">
                  <c:v> '10.6</c:v>
                </c:pt>
                <c:pt idx="6">
                  <c:v> '10.7</c:v>
                </c:pt>
                <c:pt idx="7">
                  <c:v> '10.8</c:v>
                </c:pt>
                <c:pt idx="8">
                  <c:v> '10.9</c:v>
                </c:pt>
                <c:pt idx="9">
                  <c:v> '10.10</c:v>
                </c:pt>
                <c:pt idx="10">
                  <c:v> '10.11</c:v>
                </c:pt>
                <c:pt idx="11">
                  <c:v> '10.12</c:v>
                </c:pt>
                <c:pt idx="12">
                  <c:v> '11.1</c:v>
                </c:pt>
                <c:pt idx="13">
                  <c:v> '11.2</c:v>
                </c:pt>
                <c:pt idx="14">
                  <c:v> '11.3</c:v>
                </c:pt>
                <c:pt idx="15">
                  <c:v> '11.4</c:v>
                </c:pt>
                <c:pt idx="16">
                  <c:v> '11.5</c:v>
                </c:pt>
                <c:pt idx="17">
                  <c:v> '11.6</c:v>
                </c:pt>
                <c:pt idx="18">
                  <c:v> '11.7</c:v>
                </c:pt>
                <c:pt idx="19">
                  <c:v> '11.8</c:v>
                </c:pt>
                <c:pt idx="20">
                  <c:v> '11.9</c:v>
                </c:pt>
                <c:pt idx="21">
                  <c:v> '11.10</c:v>
                </c:pt>
                <c:pt idx="22">
                  <c:v> '11.11</c:v>
                </c:pt>
                <c:pt idx="23">
                  <c:v> '11.12</c:v>
                </c:pt>
                <c:pt idx="24">
                  <c:v> '12.1</c:v>
                </c:pt>
                <c:pt idx="25">
                  <c:v> '12.2</c:v>
                </c:pt>
                <c:pt idx="26">
                  <c:v> '12.3</c:v>
                </c:pt>
                <c:pt idx="27">
                  <c:v> '12.4</c:v>
                </c:pt>
                <c:pt idx="28">
                  <c:v> '12.5</c:v>
                </c:pt>
                <c:pt idx="29">
                  <c:v> '12.6</c:v>
                </c:pt>
                <c:pt idx="30">
                  <c:v> '12.7</c:v>
                </c:pt>
                <c:pt idx="31">
                  <c:v> '12.8</c:v>
                </c:pt>
                <c:pt idx="32">
                  <c:v> '12.9</c:v>
                </c:pt>
                <c:pt idx="33">
                  <c:v> '12.10</c:v>
                </c:pt>
                <c:pt idx="34">
                  <c:v> '12.11</c:v>
                </c:pt>
                <c:pt idx="35">
                  <c:v> '12.12</c:v>
                </c:pt>
                <c:pt idx="36">
                  <c:v> '13.1</c:v>
                </c:pt>
                <c:pt idx="37">
                  <c:v> '13.2</c:v>
                </c:pt>
                <c:pt idx="38">
                  <c:v> '13.3</c:v>
                </c:pt>
                <c:pt idx="39">
                  <c:v> '13.4</c:v>
                </c:pt>
                <c:pt idx="40">
                  <c:v> '13.5</c:v>
                </c:pt>
                <c:pt idx="41">
                  <c:v> '13.6</c:v>
                </c:pt>
                <c:pt idx="42">
                  <c:v> '13.7</c:v>
                </c:pt>
                <c:pt idx="43">
                  <c:v> '13.8</c:v>
                </c:pt>
                <c:pt idx="44">
                  <c:v> '13.9</c:v>
                </c:pt>
                <c:pt idx="45">
                  <c:v> '13.10</c:v>
                </c:pt>
                <c:pt idx="46">
                  <c:v> '13.11</c:v>
                </c:pt>
                <c:pt idx="47">
                  <c:v> '13.12</c:v>
                </c:pt>
                <c:pt idx="48">
                  <c:v> '14.1</c:v>
                </c:pt>
                <c:pt idx="49">
                  <c:v> '14.2</c:v>
                </c:pt>
                <c:pt idx="50">
                  <c:v> '14.3</c:v>
                </c:pt>
                <c:pt idx="51">
                  <c:v> '14.4</c:v>
                </c:pt>
                <c:pt idx="52">
                  <c:v> '14.5</c:v>
                </c:pt>
                <c:pt idx="53">
                  <c:v> '14.6</c:v>
                </c:pt>
                <c:pt idx="54">
                  <c:v> '14.7</c:v>
                </c:pt>
                <c:pt idx="55">
                  <c:v> '14.8</c:v>
                </c:pt>
                <c:pt idx="56">
                  <c:v> '14.9</c:v>
                </c:pt>
                <c:pt idx="57">
                  <c:v> '14.10</c:v>
                </c:pt>
              </c:strCache>
            </c:strRef>
          </c:cat>
          <c:val>
            <c:numRef>
              <c:f>'CCFI 노선별 운임 추이'!$E$155:$E$212</c:f>
              <c:numCache>
                <c:formatCode>0</c:formatCode>
                <c:ptCount val="58"/>
                <c:pt idx="0">
                  <c:v>1172</c:v>
                </c:pt>
                <c:pt idx="1">
                  <c:v>1303</c:v>
                </c:pt>
                <c:pt idx="2">
                  <c:v>1162</c:v>
                </c:pt>
                <c:pt idx="3">
                  <c:v>1167</c:v>
                </c:pt>
                <c:pt idx="4">
                  <c:v>1225</c:v>
                </c:pt>
                <c:pt idx="5">
                  <c:v>1294</c:v>
                </c:pt>
                <c:pt idx="6">
                  <c:v>1379</c:v>
                </c:pt>
                <c:pt idx="7">
                  <c:v>1439</c:v>
                </c:pt>
                <c:pt idx="8">
                  <c:v>1427</c:v>
                </c:pt>
                <c:pt idx="9">
                  <c:v>1329</c:v>
                </c:pt>
                <c:pt idx="10">
                  <c:v>1258</c:v>
                </c:pt>
                <c:pt idx="11">
                  <c:v>1201</c:v>
                </c:pt>
                <c:pt idx="12">
                  <c:v>1204</c:v>
                </c:pt>
                <c:pt idx="13">
                  <c:v>1194</c:v>
                </c:pt>
                <c:pt idx="14">
                  <c:v>1173</c:v>
                </c:pt>
                <c:pt idx="15">
                  <c:v>1159</c:v>
                </c:pt>
                <c:pt idx="16">
                  <c:v>1193</c:v>
                </c:pt>
                <c:pt idx="17">
                  <c:v>1185</c:v>
                </c:pt>
                <c:pt idx="18">
                  <c:v>1185</c:v>
                </c:pt>
                <c:pt idx="19">
                  <c:v>1206</c:v>
                </c:pt>
                <c:pt idx="20">
                  <c:v>1217</c:v>
                </c:pt>
                <c:pt idx="21">
                  <c:v>1162</c:v>
                </c:pt>
                <c:pt idx="22">
                  <c:v>1116</c:v>
                </c:pt>
                <c:pt idx="23">
                  <c:v>1077</c:v>
                </c:pt>
                <c:pt idx="24">
                  <c:v>1104</c:v>
                </c:pt>
                <c:pt idx="25">
                  <c:v>1126</c:v>
                </c:pt>
                <c:pt idx="26">
                  <c:v>1151</c:v>
                </c:pt>
                <c:pt idx="27">
                  <c:v>1208</c:v>
                </c:pt>
                <c:pt idx="28">
                  <c:v>1286</c:v>
                </c:pt>
                <c:pt idx="29">
                  <c:v>1333</c:v>
                </c:pt>
                <c:pt idx="30">
                  <c:v>1340</c:v>
                </c:pt>
                <c:pt idx="31">
                  <c:v>1323</c:v>
                </c:pt>
                <c:pt idx="32">
                  <c:v>1300</c:v>
                </c:pt>
                <c:pt idx="33">
                  <c:v>1266</c:v>
                </c:pt>
                <c:pt idx="34">
                  <c:v>1247</c:v>
                </c:pt>
                <c:pt idx="35">
                  <c:v>1222</c:v>
                </c:pt>
                <c:pt idx="36">
                  <c:v>1243</c:v>
                </c:pt>
                <c:pt idx="37">
                  <c:v>1274</c:v>
                </c:pt>
                <c:pt idx="38">
                  <c:v>1237</c:v>
                </c:pt>
                <c:pt idx="39">
                  <c:v>1222</c:v>
                </c:pt>
                <c:pt idx="40">
                  <c:v>1220</c:v>
                </c:pt>
                <c:pt idx="41">
                  <c:v>1209</c:v>
                </c:pt>
                <c:pt idx="42">
                  <c:v>1215</c:v>
                </c:pt>
                <c:pt idx="43">
                  <c:v>1224</c:v>
                </c:pt>
                <c:pt idx="44">
                  <c:v>1214</c:v>
                </c:pt>
                <c:pt idx="45">
                  <c:v>1190</c:v>
                </c:pt>
                <c:pt idx="46">
                  <c:v>1186</c:v>
                </c:pt>
                <c:pt idx="47">
                  <c:v>1177</c:v>
                </c:pt>
                <c:pt idx="48">
                  <c:v>1201</c:v>
                </c:pt>
                <c:pt idx="49">
                  <c:v>1230</c:v>
                </c:pt>
                <c:pt idx="50">
                  <c:v>1195</c:v>
                </c:pt>
                <c:pt idx="51">
                  <c:v>1206</c:v>
                </c:pt>
                <c:pt idx="52">
                  <c:v>1227</c:v>
                </c:pt>
                <c:pt idx="53">
                  <c:v>1227</c:v>
                </c:pt>
                <c:pt idx="54">
                  <c:v>1255</c:v>
                </c:pt>
                <c:pt idx="55">
                  <c:v>1321</c:v>
                </c:pt>
                <c:pt idx="56">
                  <c:v>1376</c:v>
                </c:pt>
                <c:pt idx="57">
                  <c:v>1340</c:v>
                </c:pt>
              </c:numCache>
            </c:numRef>
          </c:val>
        </c:ser>
        <c:dLbls/>
        <c:marker val="1"/>
        <c:axId val="88439040"/>
        <c:axId val="88453120"/>
      </c:lineChart>
      <c:catAx>
        <c:axId val="88439040"/>
        <c:scaling>
          <c:orientation val="minMax"/>
        </c:scaling>
        <c:axPos val="b"/>
        <c:tickLblPos val="nextTo"/>
        <c:crossAx val="88453120"/>
        <c:crosses val="autoZero"/>
        <c:auto val="1"/>
        <c:lblAlgn val="ctr"/>
        <c:lblOffset val="100"/>
        <c:tickLblSkip val="12"/>
        <c:tickMarkSkip val="12"/>
      </c:catAx>
      <c:valAx>
        <c:axId val="88453120"/>
        <c:scaling>
          <c:orientation val="minMax"/>
          <c:min val="500"/>
        </c:scaling>
        <c:axPos val="l"/>
        <c:numFmt formatCode="#,##0_);[Red]\(#,##0\)" sourceLinked="0"/>
        <c:tickLblPos val="nextTo"/>
        <c:crossAx val="88439040"/>
        <c:crosses val="autoZero"/>
        <c:crossBetween val="between"/>
        <c:majorUnit val="500"/>
      </c:valAx>
    </c:plotArea>
    <c:legend>
      <c:legendPos val="t"/>
      <c:layout>
        <c:manualLayout>
          <c:xMode val="edge"/>
          <c:yMode val="edge"/>
          <c:x val="0.14486972576703774"/>
          <c:y val="3.2407337971642483E-2"/>
          <c:w val="0.7415172413793103"/>
          <c:h val="0.1757117983059355"/>
        </c:manualLayout>
      </c:layout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112204724409457"/>
          <c:y val="0.10912825162283561"/>
          <c:w val="0.87023211942257261"/>
          <c:h val="0.75867909517990129"/>
        </c:manualLayout>
      </c:layout>
      <c:lineChart>
        <c:grouping val="standard"/>
        <c:ser>
          <c:idx val="0"/>
          <c:order val="0"/>
          <c:tx>
            <c:strRef>
              <c:f>'노선별 물동량과 물동량 증가율'!$G$4</c:f>
              <c:strCache>
                <c:ptCount val="1"/>
                <c:pt idx="0">
                  <c:v>태평양</c:v>
                </c:pt>
              </c:strCache>
            </c:strRef>
          </c:tx>
          <c:marker>
            <c:symbol val="none"/>
          </c:marker>
          <c:cat>
            <c:strRef>
              <c:f>'노선별 물동량과 물동량 증가율'!$F$6:$F$15</c:f>
              <c:strCache>
                <c:ptCount val="10"/>
                <c:pt idx="0">
                  <c:v> '06</c:v>
                </c:pt>
                <c:pt idx="1">
                  <c:v> '07</c:v>
                </c:pt>
                <c:pt idx="2">
                  <c:v> '08</c:v>
                </c:pt>
                <c:pt idx="3">
                  <c:v> '09</c:v>
                </c:pt>
                <c:pt idx="4">
                  <c:v> '10</c:v>
                </c:pt>
                <c:pt idx="5">
                  <c:v> '11</c:v>
                </c:pt>
                <c:pt idx="6">
                  <c:v> '12</c:v>
                </c:pt>
                <c:pt idx="7">
                  <c:v> '13</c:v>
                </c:pt>
                <c:pt idx="8">
                  <c:v> '14(E)</c:v>
                </c:pt>
                <c:pt idx="9">
                  <c:v> '15(F)</c:v>
                </c:pt>
              </c:strCache>
            </c:strRef>
          </c:cat>
          <c:val>
            <c:numRef>
              <c:f>'노선별 물동량과 물동량 증가율'!$G$6:$G$15</c:f>
              <c:numCache>
                <c:formatCode>0.0_ </c:formatCode>
                <c:ptCount val="10"/>
                <c:pt idx="0">
                  <c:v>9.7826086956521721</c:v>
                </c:pt>
                <c:pt idx="1">
                  <c:v>4.4554455445544674</c:v>
                </c:pt>
                <c:pt idx="2">
                  <c:v>-2.8436018957346034</c:v>
                </c:pt>
                <c:pt idx="3">
                  <c:v>-10.243902439024396</c:v>
                </c:pt>
                <c:pt idx="4">
                  <c:v>10.326086956521765</c:v>
                </c:pt>
                <c:pt idx="5">
                  <c:v>2.4630541871921192</c:v>
                </c:pt>
                <c:pt idx="6">
                  <c:v>0</c:v>
                </c:pt>
                <c:pt idx="7">
                  <c:v>4.3269230769230695</c:v>
                </c:pt>
                <c:pt idx="8">
                  <c:v>3.2258064516129012</c:v>
                </c:pt>
                <c:pt idx="9">
                  <c:v>5.3571428571428665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'노선별 물동량과 물동량 증가율'!$H$4</c:f>
              <c:strCache>
                <c:ptCount val="1"/>
                <c:pt idx="0">
                  <c:v>극동-유럽</c:v>
                </c:pt>
              </c:strCache>
            </c:strRef>
          </c:tx>
          <c:marker>
            <c:symbol val="none"/>
          </c:marker>
          <c:cat>
            <c:strRef>
              <c:f>'노선별 물동량과 물동량 증가율'!$F$6:$F$15</c:f>
              <c:strCache>
                <c:ptCount val="10"/>
                <c:pt idx="0">
                  <c:v> '06</c:v>
                </c:pt>
                <c:pt idx="1">
                  <c:v> '07</c:v>
                </c:pt>
                <c:pt idx="2">
                  <c:v> '08</c:v>
                </c:pt>
                <c:pt idx="3">
                  <c:v> '09</c:v>
                </c:pt>
                <c:pt idx="4">
                  <c:v> '10</c:v>
                </c:pt>
                <c:pt idx="5">
                  <c:v> '11</c:v>
                </c:pt>
                <c:pt idx="6">
                  <c:v> '12</c:v>
                </c:pt>
                <c:pt idx="7">
                  <c:v> '13</c:v>
                </c:pt>
                <c:pt idx="8">
                  <c:v> '14(E)</c:v>
                </c:pt>
                <c:pt idx="9">
                  <c:v> '15(F)</c:v>
                </c:pt>
              </c:strCache>
            </c:strRef>
          </c:cat>
          <c:val>
            <c:numRef>
              <c:f>'노선별 물동량과 물동량 증가율'!$H$6:$H$15</c:f>
              <c:numCache>
                <c:formatCode>0.0_ </c:formatCode>
                <c:ptCount val="10"/>
                <c:pt idx="0">
                  <c:v>18.85245901639345</c:v>
                </c:pt>
                <c:pt idx="1">
                  <c:v>16.551724137931011</c:v>
                </c:pt>
                <c:pt idx="2">
                  <c:v>-0.59171597633134831</c:v>
                </c:pt>
                <c:pt idx="3">
                  <c:v>2.9761904761904758</c:v>
                </c:pt>
                <c:pt idx="4">
                  <c:v>13.294797687861275</c:v>
                </c:pt>
                <c:pt idx="5">
                  <c:v>4.5918367346938735</c:v>
                </c:pt>
                <c:pt idx="6">
                  <c:v>-1.951219512195115</c:v>
                </c:pt>
                <c:pt idx="7">
                  <c:v>5.4726368159203904</c:v>
                </c:pt>
                <c:pt idx="8">
                  <c:v>5.6603773584905595</c:v>
                </c:pt>
                <c:pt idx="9">
                  <c:v>6.6964285714285685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'노선별 물동량과 물동량 증가율'!$I$4</c:f>
              <c:strCache>
                <c:ptCount val="1"/>
                <c:pt idx="0">
                  <c:v>대서양</c:v>
                </c:pt>
              </c:strCache>
            </c:strRef>
          </c:tx>
          <c:marker>
            <c:symbol val="none"/>
          </c:marker>
          <c:cat>
            <c:strRef>
              <c:f>'노선별 물동량과 물동량 증가율'!$F$6:$F$15</c:f>
              <c:strCache>
                <c:ptCount val="10"/>
                <c:pt idx="0">
                  <c:v> '06</c:v>
                </c:pt>
                <c:pt idx="1">
                  <c:v> '07</c:v>
                </c:pt>
                <c:pt idx="2">
                  <c:v> '08</c:v>
                </c:pt>
                <c:pt idx="3">
                  <c:v> '09</c:v>
                </c:pt>
                <c:pt idx="4">
                  <c:v> '10</c:v>
                </c:pt>
                <c:pt idx="5">
                  <c:v> '11</c:v>
                </c:pt>
                <c:pt idx="6">
                  <c:v> '12</c:v>
                </c:pt>
                <c:pt idx="7">
                  <c:v> '13</c:v>
                </c:pt>
                <c:pt idx="8">
                  <c:v> '14(E)</c:v>
                </c:pt>
                <c:pt idx="9">
                  <c:v> '15(F)</c:v>
                </c:pt>
              </c:strCache>
            </c:strRef>
          </c:cat>
          <c:val>
            <c:numRef>
              <c:f>'노선별 물동량과 물동량 증가율'!$I$6:$I$15</c:f>
              <c:numCache>
                <c:formatCode>0.0_ </c:formatCode>
                <c:ptCount val="10"/>
                <c:pt idx="0">
                  <c:v>3.3898305084745641</c:v>
                </c:pt>
                <c:pt idx="1">
                  <c:v>6.5573770491803325</c:v>
                </c:pt>
                <c:pt idx="2">
                  <c:v>-3.0769230769230793</c:v>
                </c:pt>
                <c:pt idx="3">
                  <c:v>-15.873015873015872</c:v>
                </c:pt>
                <c:pt idx="4">
                  <c:v>11.320754716981149</c:v>
                </c:pt>
                <c:pt idx="5">
                  <c:v>3.3898305084745641</c:v>
                </c:pt>
                <c:pt idx="6">
                  <c:v>0</c:v>
                </c:pt>
                <c:pt idx="7">
                  <c:v>3.2786885245901667</c:v>
                </c:pt>
                <c:pt idx="8">
                  <c:v>4.7619047619047565</c:v>
                </c:pt>
                <c:pt idx="9">
                  <c:v>4.5454545454545565</c:v>
                </c:pt>
              </c:numCache>
            </c:numRef>
          </c:val>
          <c:smooth val="1"/>
        </c:ser>
        <c:dLbls/>
        <c:marker val="1"/>
        <c:axId val="88616320"/>
        <c:axId val="88635648"/>
      </c:lineChart>
      <c:catAx>
        <c:axId val="88616320"/>
        <c:scaling>
          <c:orientation val="minMax"/>
        </c:scaling>
        <c:axPos val="b"/>
        <c:tickLblPos val="low"/>
        <c:txPr>
          <a:bodyPr/>
          <a:lstStyle/>
          <a:p>
            <a:pPr>
              <a:defRPr sz="1100"/>
            </a:pPr>
            <a:endParaRPr lang="ko-KR"/>
          </a:p>
        </c:txPr>
        <c:crossAx val="88635648"/>
        <c:crosses val="autoZero"/>
        <c:auto val="1"/>
        <c:lblAlgn val="ctr"/>
        <c:lblOffset val="100"/>
        <c:tickLblSkip val="1"/>
        <c:tickMarkSkip val="1"/>
      </c:catAx>
      <c:valAx>
        <c:axId val="88635648"/>
        <c:scaling>
          <c:orientation val="minMax"/>
          <c:max val="20"/>
        </c:scaling>
        <c:axPos val="l"/>
        <c:numFmt formatCode="#,##0_ 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8616320"/>
        <c:crosses val="autoZero"/>
        <c:crossBetween val="between"/>
        <c:majorUnit val="10"/>
      </c:valAx>
    </c:plotArea>
    <c:legend>
      <c:legendPos val="t"/>
      <c:layout>
        <c:manualLayout>
          <c:xMode val="edge"/>
          <c:yMode val="edge"/>
          <c:x val="0.26050543564376272"/>
          <c:y val="3.2407407407407454E-2"/>
          <c:w val="0.57982082136593205"/>
          <c:h val="8.9331802274715696E-2"/>
        </c:manualLayout>
      </c:layout>
      <c:txPr>
        <a:bodyPr/>
        <a:lstStyle/>
        <a:p>
          <a:pPr>
            <a:defRPr sz="105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8.935038292627237E-2"/>
          <c:y val="0.1558420592156427"/>
          <c:w val="0.8865664205767374"/>
          <c:h val="0.72817820589379012"/>
        </c:manualLayout>
      </c:layout>
      <c:barChart>
        <c:barDir val="col"/>
        <c:grouping val="clustered"/>
        <c:ser>
          <c:idx val="0"/>
          <c:order val="0"/>
          <c:tx>
            <c:strRef>
              <c:f>'선복량 대비 인도 해체 수주'!$C$47</c:f>
              <c:strCache>
                <c:ptCount val="1"/>
                <c:pt idx="0">
                  <c:v>인도량(좌축)</c:v>
                </c:pt>
              </c:strCache>
            </c:strRef>
          </c:tx>
          <c:cat>
            <c:strRef>
              <c:f>'선복량 대비 인도 해체 수주'!$B$48:$B$62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수주'!$C$48:$C$62</c:f>
              <c:numCache>
                <c:formatCode>_(* #,##0_);_(* \(#,##0\);_(* "-"_);_(@_)</c:formatCode>
                <c:ptCount val="15"/>
                <c:pt idx="0">
                  <c:v>462.06</c:v>
                </c:pt>
                <c:pt idx="1">
                  <c:v>623.23</c:v>
                </c:pt>
                <c:pt idx="2">
                  <c:v>645.15</c:v>
                </c:pt>
                <c:pt idx="3">
                  <c:v>567.20000000000005</c:v>
                </c:pt>
                <c:pt idx="4">
                  <c:v>652.9</c:v>
                </c:pt>
                <c:pt idx="5">
                  <c:v>942.94999999999959</c:v>
                </c:pt>
                <c:pt idx="6">
                  <c:v>1379.04</c:v>
                </c:pt>
                <c:pt idx="7">
                  <c:v>1315.32</c:v>
                </c:pt>
                <c:pt idx="8">
                  <c:v>1502.82</c:v>
                </c:pt>
                <c:pt idx="9">
                  <c:v>1104.55</c:v>
                </c:pt>
                <c:pt idx="10">
                  <c:v>1389.41</c:v>
                </c:pt>
                <c:pt idx="11">
                  <c:v>1210.78</c:v>
                </c:pt>
                <c:pt idx="12">
                  <c:v>1255.47</c:v>
                </c:pt>
                <c:pt idx="13">
                  <c:v>1336.59</c:v>
                </c:pt>
                <c:pt idx="14">
                  <c:v>1259.55</c:v>
                </c:pt>
              </c:numCache>
            </c:numRef>
          </c:val>
        </c:ser>
        <c:dLbls/>
        <c:axId val="88721280"/>
        <c:axId val="88722816"/>
      </c:barChart>
      <c:lineChart>
        <c:grouping val="standard"/>
        <c:ser>
          <c:idx val="1"/>
          <c:order val="1"/>
          <c:tx>
            <c:strRef>
              <c:f>'선복량 대비 인도 해체 수주'!$D$47</c:f>
              <c:strCache>
                <c:ptCount val="1"/>
                <c:pt idx="0">
                  <c:v>인도량/선복량(우축)</c:v>
                </c:pt>
              </c:strCache>
            </c:strRef>
          </c:tx>
          <c:marker>
            <c:symbol val="none"/>
          </c:marker>
          <c:cat>
            <c:strRef>
              <c:f>'선복량 대비 인도 해체 수주'!$B$48:$B$62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수주'!$D$48:$D$62</c:f>
              <c:numCache>
                <c:formatCode>_(* #,##0.00_);_(* \(#,##0.00\);_(* "-"??_);_(@_)</c:formatCode>
                <c:ptCount val="15"/>
                <c:pt idx="0">
                  <c:v>9.6022443890274367</c:v>
                </c:pt>
                <c:pt idx="1">
                  <c:v>11.532753515914139</c:v>
                </c:pt>
                <c:pt idx="2">
                  <c:v>10.810154155495979</c:v>
                </c:pt>
                <c:pt idx="3">
                  <c:v>8.6754359131232963</c:v>
                </c:pt>
                <c:pt idx="4">
                  <c:v>9.0958484257453325</c:v>
                </c:pt>
                <c:pt idx="5">
                  <c:v>11.615545700911548</c:v>
                </c:pt>
                <c:pt idx="6">
                  <c:v>14.562196409714897</c:v>
                </c:pt>
                <c:pt idx="7">
                  <c:v>12.213947441730882</c:v>
                </c:pt>
                <c:pt idx="8">
                  <c:v>12.369906988229495</c:v>
                </c:pt>
                <c:pt idx="9">
                  <c:v>8.5359350850077274</c:v>
                </c:pt>
                <c:pt idx="10">
                  <c:v>9.793543384788892</c:v>
                </c:pt>
                <c:pt idx="11">
                  <c:v>7.9027478624110694</c:v>
                </c:pt>
                <c:pt idx="12">
                  <c:v>7.7331074838312359</c:v>
                </c:pt>
                <c:pt idx="13">
                  <c:v>7.8085529006251075</c:v>
                </c:pt>
                <c:pt idx="14">
                  <c:v>6.9335571947594437</c:v>
                </c:pt>
              </c:numCache>
            </c:numRef>
          </c:val>
        </c:ser>
        <c:dLbls/>
        <c:marker val="1"/>
        <c:axId val="88734336"/>
        <c:axId val="88732800"/>
      </c:lineChart>
      <c:catAx>
        <c:axId val="88721280"/>
        <c:scaling>
          <c:orientation val="minMax"/>
        </c:scaling>
        <c:axPos val="b"/>
        <c:numFmt formatCode="General" sourceLinked="1"/>
        <c:tickLblPos val="nextTo"/>
        <c:crossAx val="88722816"/>
        <c:crosses val="autoZero"/>
        <c:auto val="1"/>
        <c:lblAlgn val="ctr"/>
        <c:lblOffset val="100"/>
        <c:tickLblSkip val="2"/>
        <c:tickMarkSkip val="2"/>
      </c:catAx>
      <c:valAx>
        <c:axId val="88722816"/>
        <c:scaling>
          <c:orientation val="minMax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8721280"/>
        <c:crosses val="autoZero"/>
        <c:crossBetween val="between"/>
        <c:majorUnit val="400"/>
      </c:valAx>
      <c:valAx>
        <c:axId val="88732800"/>
        <c:scaling>
          <c:orientation val="minMax"/>
        </c:scaling>
        <c:axPos val="r"/>
        <c:numFmt formatCode="#,##0_ " sourceLinked="0"/>
        <c:tickLblPos val="nextTo"/>
        <c:crossAx val="88734336"/>
        <c:crosses val="max"/>
        <c:crossBetween val="between"/>
        <c:majorUnit val="4"/>
      </c:valAx>
      <c:catAx>
        <c:axId val="88734336"/>
        <c:scaling>
          <c:orientation val="minMax"/>
        </c:scaling>
        <c:delete val="1"/>
        <c:axPos val="b"/>
        <c:tickLblPos val="none"/>
        <c:crossAx val="88732800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18009480428100591"/>
          <c:y val="3.2407275621159685E-2"/>
          <c:w val="0.68332407510276638"/>
          <c:h val="0.12461115431618718"/>
        </c:manualLayout>
      </c:layout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6.7507247868526368E-2"/>
          <c:y val="3.3265893846602501E-2"/>
          <c:w val="0.908527610519274"/>
          <c:h val="0.85075422863808836"/>
        </c:manualLayout>
      </c:layout>
      <c:barChart>
        <c:barDir val="col"/>
        <c:grouping val="clustered"/>
        <c:ser>
          <c:idx val="0"/>
          <c:order val="0"/>
          <c:tx>
            <c:strRef>
              <c:f>'선복량 대비 인도 해체 수주'!$D$85</c:f>
              <c:strCache>
                <c:ptCount val="1"/>
                <c:pt idx="0">
                  <c:v>해체량(좌축)</c:v>
                </c:pt>
              </c:strCache>
            </c:strRef>
          </c:tx>
          <c:cat>
            <c:strRef>
              <c:f>'선복량 대비 인도 해체 수주'!$C$86:$C$100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수주'!$D$86:$D$100</c:f>
              <c:numCache>
                <c:formatCode>_(* #,##0_);_(* \(#,##0\);_(* "-"_);_(@_)</c:formatCode>
                <c:ptCount val="15"/>
                <c:pt idx="0">
                  <c:v>15.5</c:v>
                </c:pt>
                <c:pt idx="1">
                  <c:v>36.21</c:v>
                </c:pt>
                <c:pt idx="2">
                  <c:v>68.06</c:v>
                </c:pt>
                <c:pt idx="3">
                  <c:v>25.73</c:v>
                </c:pt>
                <c:pt idx="4">
                  <c:v>7.83</c:v>
                </c:pt>
                <c:pt idx="5">
                  <c:v>2.3499999999999988</c:v>
                </c:pt>
                <c:pt idx="6">
                  <c:v>23.79</c:v>
                </c:pt>
                <c:pt idx="7">
                  <c:v>20.93</c:v>
                </c:pt>
                <c:pt idx="8">
                  <c:v>101.16999999999999</c:v>
                </c:pt>
                <c:pt idx="9">
                  <c:v>378.36</c:v>
                </c:pt>
                <c:pt idx="10">
                  <c:v>132.56</c:v>
                </c:pt>
                <c:pt idx="11">
                  <c:v>77.78</c:v>
                </c:pt>
                <c:pt idx="12">
                  <c:v>334.37</c:v>
                </c:pt>
                <c:pt idx="13">
                  <c:v>444.04</c:v>
                </c:pt>
                <c:pt idx="14">
                  <c:v>340.16</c:v>
                </c:pt>
              </c:numCache>
            </c:numRef>
          </c:val>
        </c:ser>
        <c:dLbls/>
        <c:axId val="88781568"/>
        <c:axId val="88783104"/>
      </c:barChart>
      <c:lineChart>
        <c:grouping val="standard"/>
        <c:ser>
          <c:idx val="1"/>
          <c:order val="1"/>
          <c:tx>
            <c:strRef>
              <c:f>'선복량 대비 인도 해체 수주'!$E$85</c:f>
              <c:strCache>
                <c:ptCount val="1"/>
                <c:pt idx="0">
                  <c:v>해체량/선복량(우축)</c:v>
                </c:pt>
              </c:strCache>
            </c:strRef>
          </c:tx>
          <c:marker>
            <c:symbol val="none"/>
          </c:marker>
          <c:cat>
            <c:strRef>
              <c:f>'선복량 대비 인도 해체 수주'!$C$86:$C$100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수주'!$E$86:$E$100</c:f>
              <c:numCache>
                <c:formatCode>_-* #,##0.0_-;\-* #,##0.0_-;_-* "-"??_-;_-@_-</c:formatCode>
                <c:ptCount val="15"/>
                <c:pt idx="0">
                  <c:v>0.3221113881961763</c:v>
                </c:pt>
                <c:pt idx="1">
                  <c:v>0.67005921539600388</c:v>
                </c:pt>
                <c:pt idx="2">
                  <c:v>1.1404155495978565</c:v>
                </c:pt>
                <c:pt idx="3">
                  <c:v>0.3935454267360049</c:v>
                </c:pt>
                <c:pt idx="4">
                  <c:v>0.10908331011423794</c:v>
                </c:pt>
                <c:pt idx="5">
                  <c:v>2.8948016752894799E-2</c:v>
                </c:pt>
                <c:pt idx="6">
                  <c:v>0.25121436114044388</c:v>
                </c:pt>
                <c:pt idx="7">
                  <c:v>0.1943541647321014</c:v>
                </c:pt>
                <c:pt idx="8">
                  <c:v>0.83274343567371889</c:v>
                </c:pt>
                <c:pt idx="9">
                  <c:v>2.9239567233384847</c:v>
                </c:pt>
                <c:pt idx="10">
                  <c:v>0.9343765419045601</c:v>
                </c:pt>
                <c:pt idx="11">
                  <c:v>0.50766921219241612</c:v>
                </c:pt>
                <c:pt idx="12">
                  <c:v>2.0595626732368326</c:v>
                </c:pt>
                <c:pt idx="13">
                  <c:v>2.5941461704737967</c:v>
                </c:pt>
                <c:pt idx="14">
                  <c:v>1.8725090829021243</c:v>
                </c:pt>
              </c:numCache>
            </c:numRef>
          </c:val>
        </c:ser>
        <c:dLbls/>
        <c:marker val="1"/>
        <c:axId val="88806912"/>
        <c:axId val="88805376"/>
      </c:lineChart>
      <c:catAx>
        <c:axId val="887815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50"/>
            </a:pPr>
            <a:endParaRPr lang="ko-KR"/>
          </a:p>
        </c:txPr>
        <c:crossAx val="88783104"/>
        <c:crosses val="autoZero"/>
        <c:auto val="1"/>
        <c:lblAlgn val="ctr"/>
        <c:lblOffset val="100"/>
        <c:tickLblSkip val="2"/>
        <c:tickMarkSkip val="2"/>
      </c:catAx>
      <c:valAx>
        <c:axId val="88783104"/>
        <c:scaling>
          <c:orientation val="minMax"/>
        </c:scaling>
        <c:axPos val="l"/>
        <c:numFmt formatCode="#,##0;[Red]#,##0" sourceLinked="0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88781568"/>
        <c:crosses val="autoZero"/>
        <c:crossBetween val="between"/>
        <c:majorUnit val="100"/>
      </c:valAx>
      <c:valAx>
        <c:axId val="88805376"/>
        <c:scaling>
          <c:orientation val="minMax"/>
        </c:scaling>
        <c:axPos val="r"/>
        <c:numFmt formatCode="#,##0.0_);\(#,##0.0\)" sourceLinked="0"/>
        <c:tickLblPos val="nextTo"/>
        <c:crossAx val="88806912"/>
        <c:crosses val="max"/>
        <c:crossBetween val="between"/>
      </c:valAx>
      <c:catAx>
        <c:axId val="88806912"/>
        <c:scaling>
          <c:orientation val="minMax"/>
        </c:scaling>
        <c:delete val="1"/>
        <c:axPos val="b"/>
        <c:tickLblPos val="none"/>
        <c:crossAx val="88805376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10583347881981367"/>
          <c:y val="0"/>
          <c:w val="0.78833279437205328"/>
          <c:h val="0.11735046680637012"/>
        </c:manualLayout>
      </c:layout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5.833504507588725E-2"/>
          <c:y val="0.14387335098967494"/>
          <c:w val="0.91889062780195951"/>
          <c:h val="0.73145456956395527"/>
        </c:manualLayout>
      </c:layout>
      <c:lineChart>
        <c:grouping val="standard"/>
        <c:ser>
          <c:idx val="0"/>
          <c:order val="0"/>
          <c:tx>
            <c:strRef>
              <c:f>'선종별 수주잔량-선복량'!$C$1</c:f>
              <c:strCache>
                <c:ptCount val="1"/>
                <c:pt idx="0">
                  <c:v>컨테이너선</c:v>
                </c:pt>
              </c:strCache>
            </c:strRef>
          </c:tx>
          <c:marker>
            <c:symbol val="none"/>
          </c:marker>
          <c:cat>
            <c:strRef>
              <c:f>'선종별 수주잔량-선복량'!$B$2:$B$16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'14(E)</c:v>
                </c:pt>
              </c:strCache>
            </c:strRef>
          </c:cat>
          <c:val>
            <c:numRef>
              <c:f>'선종별 수주잔량-선복량'!$C$2:$C$16</c:f>
              <c:numCache>
                <c:formatCode>0.0_ </c:formatCode>
                <c:ptCount val="15"/>
                <c:pt idx="0">
                  <c:v>19.326683291770568</c:v>
                </c:pt>
                <c:pt idx="1">
                  <c:v>26.51739452257587</c:v>
                </c:pt>
                <c:pt idx="2">
                  <c:v>22.503351206434317</c:v>
                </c:pt>
                <c:pt idx="3">
                  <c:v>17.054144998470488</c:v>
                </c:pt>
                <c:pt idx="4">
                  <c:v>36.542212315408207</c:v>
                </c:pt>
                <c:pt idx="5">
                  <c:v>44.666173934466634</c:v>
                </c:pt>
                <c:pt idx="6">
                  <c:v>45.850052798310436</c:v>
                </c:pt>
                <c:pt idx="7">
                  <c:v>43.328071315813908</c:v>
                </c:pt>
                <c:pt idx="8">
                  <c:v>54.119680632150789</c:v>
                </c:pt>
                <c:pt idx="9">
                  <c:v>47.828438948995384</c:v>
                </c:pt>
                <c:pt idx="10">
                  <c:v>34.827659124550649</c:v>
                </c:pt>
                <c:pt idx="11">
                  <c:v>25.168069969323145</c:v>
                </c:pt>
                <c:pt idx="12">
                  <c:v>26.88019710502002</c:v>
                </c:pt>
                <c:pt idx="13">
                  <c:v>20.091137465677399</c:v>
                </c:pt>
                <c:pt idx="14">
                  <c:v>21.947594407134201</c:v>
                </c:pt>
              </c:numCache>
            </c:numRef>
          </c:val>
        </c:ser>
        <c:ser>
          <c:idx val="1"/>
          <c:order val="1"/>
          <c:tx>
            <c:strRef>
              <c:f>'선종별 수주잔량-선복량'!$D$1</c:f>
              <c:strCache>
                <c:ptCount val="1"/>
                <c:pt idx="0">
                  <c:v>벌크선</c:v>
                </c:pt>
              </c:strCache>
            </c:strRef>
          </c:tx>
          <c:marker>
            <c:symbol val="none"/>
          </c:marker>
          <c:cat>
            <c:strRef>
              <c:f>'선종별 수주잔량-선복량'!$B$2:$B$16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'14(E)</c:v>
                </c:pt>
              </c:strCache>
            </c:strRef>
          </c:cat>
          <c:val>
            <c:numRef>
              <c:f>'선종별 수주잔량-선복량'!$D$2:$D$16</c:f>
              <c:numCache>
                <c:formatCode>General</c:formatCode>
                <c:ptCount val="15"/>
                <c:pt idx="0">
                  <c:v>12.9</c:v>
                </c:pt>
                <c:pt idx="1">
                  <c:v>8.9</c:v>
                </c:pt>
                <c:pt idx="2">
                  <c:v>10.4</c:v>
                </c:pt>
                <c:pt idx="3">
                  <c:v>15.9</c:v>
                </c:pt>
                <c:pt idx="4">
                  <c:v>20.399999999999999</c:v>
                </c:pt>
                <c:pt idx="5">
                  <c:v>21.6</c:v>
                </c:pt>
                <c:pt idx="6">
                  <c:v>27.4</c:v>
                </c:pt>
                <c:pt idx="7">
                  <c:v>59.9</c:v>
                </c:pt>
                <c:pt idx="8">
                  <c:v>76.7</c:v>
                </c:pt>
                <c:pt idx="9" formatCode="0.0_ ">
                  <c:v>66</c:v>
                </c:pt>
                <c:pt idx="10">
                  <c:v>53.6</c:v>
                </c:pt>
                <c:pt idx="11">
                  <c:v>37.700000000000003</c:v>
                </c:pt>
                <c:pt idx="12">
                  <c:v>20.8</c:v>
                </c:pt>
                <c:pt idx="13" formatCode="0.0_ ">
                  <c:v>24</c:v>
                </c:pt>
                <c:pt idx="14">
                  <c:v>22.7</c:v>
                </c:pt>
              </c:numCache>
            </c:numRef>
          </c:val>
        </c:ser>
        <c:ser>
          <c:idx val="2"/>
          <c:order val="2"/>
          <c:tx>
            <c:strRef>
              <c:f>'선종별 수주잔량-선복량'!$E$1</c:f>
              <c:strCache>
                <c:ptCount val="1"/>
                <c:pt idx="0">
                  <c:v>탱커선</c:v>
                </c:pt>
              </c:strCache>
            </c:strRef>
          </c:tx>
          <c:marker>
            <c:symbol val="none"/>
          </c:marker>
          <c:cat>
            <c:strRef>
              <c:f>'선종별 수주잔량-선복량'!$B$2:$B$16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'14(E)</c:v>
                </c:pt>
              </c:strCache>
            </c:strRef>
          </c:cat>
          <c:val>
            <c:numRef>
              <c:f>'선종별 수주잔량-선복량'!$E$2:$E$16</c:f>
              <c:numCache>
                <c:formatCode>General</c:formatCode>
                <c:ptCount val="15"/>
                <c:pt idx="0">
                  <c:v>20.8</c:v>
                </c:pt>
                <c:pt idx="1">
                  <c:v>21.4</c:v>
                </c:pt>
                <c:pt idx="2">
                  <c:v>15.7</c:v>
                </c:pt>
                <c:pt idx="3">
                  <c:v>17.899999999999999</c:v>
                </c:pt>
                <c:pt idx="4">
                  <c:v>20.399999999999999</c:v>
                </c:pt>
                <c:pt idx="5">
                  <c:v>19.100000000000001</c:v>
                </c:pt>
                <c:pt idx="6">
                  <c:v>38.300000000000004</c:v>
                </c:pt>
                <c:pt idx="7">
                  <c:v>38.300000000000004</c:v>
                </c:pt>
                <c:pt idx="8">
                  <c:v>51.6</c:v>
                </c:pt>
                <c:pt idx="9" formatCode="0.0_ ">
                  <c:v>40</c:v>
                </c:pt>
                <c:pt idx="10">
                  <c:v>37.200000000000003</c:v>
                </c:pt>
                <c:pt idx="11">
                  <c:v>23.1</c:v>
                </c:pt>
                <c:pt idx="12">
                  <c:v>14.3</c:v>
                </c:pt>
                <c:pt idx="13">
                  <c:v>14.2</c:v>
                </c:pt>
                <c:pt idx="14">
                  <c:v>15.8</c:v>
                </c:pt>
              </c:numCache>
            </c:numRef>
          </c:val>
        </c:ser>
        <c:dLbls/>
        <c:marker val="1"/>
        <c:axId val="89210240"/>
        <c:axId val="89220224"/>
      </c:lineChart>
      <c:catAx>
        <c:axId val="892102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9220224"/>
        <c:crosses val="autoZero"/>
        <c:auto val="1"/>
        <c:lblAlgn val="ctr"/>
        <c:lblOffset val="100"/>
        <c:tickLblSkip val="2"/>
        <c:tickMarkSkip val="2"/>
      </c:catAx>
      <c:valAx>
        <c:axId val="89220224"/>
        <c:scaling>
          <c:orientation val="minMax"/>
          <c:max val="80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89210240"/>
        <c:crosses val="autoZero"/>
        <c:crossBetween val="between"/>
        <c:majorUnit val="20"/>
      </c:valAx>
    </c:plotArea>
    <c:legend>
      <c:legendPos val="t"/>
      <c:layout>
        <c:manualLayout>
          <c:xMode val="edge"/>
          <c:yMode val="edge"/>
          <c:x val="0.1227393384862"/>
          <c:y val="3.9825324067935111E-2"/>
          <c:w val="0.78814928301617304"/>
          <c:h val="8.9331802274715696E-2"/>
        </c:manualLayout>
      </c:layout>
      <c:txPr>
        <a:bodyPr/>
        <a:lstStyle/>
        <a:p>
          <a:pPr>
            <a:defRPr sz="11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9.5750401242390051E-2"/>
          <c:y val="0.14070311632040888"/>
          <c:w val="0.8804400790060195"/>
          <c:h val="0.72126708143539597"/>
        </c:manualLayout>
      </c:layout>
      <c:barChart>
        <c:barDir val="col"/>
        <c:grouping val="clustered"/>
        <c:ser>
          <c:idx val="0"/>
          <c:order val="0"/>
          <c:tx>
            <c:strRef>
              <c:f>'선복량 대비 인도 해체 수주'!$D$119</c:f>
              <c:strCache>
                <c:ptCount val="1"/>
                <c:pt idx="0">
                  <c:v>수주잔량(좌축)</c:v>
                </c:pt>
              </c:strCache>
            </c:strRef>
          </c:tx>
          <c:cat>
            <c:strRef>
              <c:f>'선복량 대비 인도 해체 수주'!$C$120:$C$134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수주'!$D$120:$D$134</c:f>
              <c:numCache>
                <c:formatCode>_(* #,##0_);_(* \(#,##0\);_(* "-"_);_(@_)</c:formatCode>
                <c:ptCount val="15"/>
                <c:pt idx="0">
                  <c:v>930</c:v>
                </c:pt>
                <c:pt idx="1">
                  <c:v>1433</c:v>
                </c:pt>
                <c:pt idx="2">
                  <c:v>1343</c:v>
                </c:pt>
                <c:pt idx="3">
                  <c:v>1115</c:v>
                </c:pt>
                <c:pt idx="4">
                  <c:v>2623</c:v>
                </c:pt>
                <c:pt idx="5">
                  <c:v>3626</c:v>
                </c:pt>
                <c:pt idx="6">
                  <c:v>4342</c:v>
                </c:pt>
                <c:pt idx="7">
                  <c:v>4666</c:v>
                </c:pt>
                <c:pt idx="8">
                  <c:v>6575</c:v>
                </c:pt>
                <c:pt idx="9">
                  <c:v>6189</c:v>
                </c:pt>
                <c:pt idx="10">
                  <c:v>4941</c:v>
                </c:pt>
                <c:pt idx="11">
                  <c:v>3856</c:v>
                </c:pt>
                <c:pt idx="12">
                  <c:v>4364</c:v>
                </c:pt>
                <c:pt idx="13">
                  <c:v>3439</c:v>
                </c:pt>
                <c:pt idx="14">
                  <c:v>3987</c:v>
                </c:pt>
              </c:numCache>
            </c:numRef>
          </c:val>
        </c:ser>
        <c:dLbls/>
        <c:axId val="90156032"/>
        <c:axId val="90202880"/>
      </c:barChart>
      <c:lineChart>
        <c:grouping val="standard"/>
        <c:ser>
          <c:idx val="1"/>
          <c:order val="1"/>
          <c:tx>
            <c:strRef>
              <c:f>'선복량 대비 인도 해체 수주'!$E$119</c:f>
              <c:strCache>
                <c:ptCount val="1"/>
                <c:pt idx="0">
                  <c:v>수주잔량/선복량(우축)</c:v>
                </c:pt>
              </c:strCache>
            </c:strRef>
          </c:tx>
          <c:marker>
            <c:symbol val="none"/>
          </c:marker>
          <c:cat>
            <c:strRef>
              <c:f>'선복량 대비 인도 해체 수주'!$C$120:$C$134</c:f>
              <c:strCache>
                <c:ptCount val="15"/>
                <c:pt idx="0">
                  <c:v> '00</c:v>
                </c:pt>
                <c:pt idx="1">
                  <c:v> '01</c:v>
                </c:pt>
                <c:pt idx="2">
                  <c:v> '02</c:v>
                </c:pt>
                <c:pt idx="3">
                  <c:v> '03</c:v>
                </c:pt>
                <c:pt idx="4">
                  <c:v> '04</c:v>
                </c:pt>
                <c:pt idx="5">
                  <c:v> '05</c:v>
                </c:pt>
                <c:pt idx="6">
                  <c:v> '06</c:v>
                </c:pt>
                <c:pt idx="7">
                  <c:v> '07</c:v>
                </c:pt>
                <c:pt idx="8">
                  <c:v> '08</c:v>
                </c:pt>
                <c:pt idx="9">
                  <c:v> '09</c:v>
                </c:pt>
                <c:pt idx="10">
                  <c:v> '10</c:v>
                </c:pt>
                <c:pt idx="11">
                  <c:v> '11</c:v>
                </c:pt>
                <c:pt idx="12">
                  <c:v> '12</c:v>
                </c:pt>
                <c:pt idx="13">
                  <c:v> '13</c:v>
                </c:pt>
                <c:pt idx="14">
                  <c:v> '14</c:v>
                </c:pt>
              </c:strCache>
            </c:strRef>
          </c:cat>
          <c:val>
            <c:numRef>
              <c:f>'선복량 대비 인도 해체 수주'!$E$120:$E$134</c:f>
              <c:numCache>
                <c:formatCode>0.0_ </c:formatCode>
                <c:ptCount val="15"/>
                <c:pt idx="0">
                  <c:v>19.326683291770571</c:v>
                </c:pt>
                <c:pt idx="1">
                  <c:v>26.51739452257587</c:v>
                </c:pt>
                <c:pt idx="2">
                  <c:v>22.503351206434317</c:v>
                </c:pt>
                <c:pt idx="3">
                  <c:v>17.054144998470484</c:v>
                </c:pt>
                <c:pt idx="4">
                  <c:v>36.5422123154082</c:v>
                </c:pt>
                <c:pt idx="5">
                  <c:v>44.666173934466627</c:v>
                </c:pt>
                <c:pt idx="6">
                  <c:v>45.850052798310443</c:v>
                </c:pt>
                <c:pt idx="7">
                  <c:v>43.328071315813908</c:v>
                </c:pt>
                <c:pt idx="8">
                  <c:v>54.119680632150789</c:v>
                </c:pt>
                <c:pt idx="9">
                  <c:v>47.82843894899537</c:v>
                </c:pt>
                <c:pt idx="10">
                  <c:v>34.827659124550649</c:v>
                </c:pt>
                <c:pt idx="11">
                  <c:v>25.168069969323149</c:v>
                </c:pt>
                <c:pt idx="12">
                  <c:v>26.88019710502002</c:v>
                </c:pt>
                <c:pt idx="13">
                  <c:v>20.091137465677399</c:v>
                </c:pt>
                <c:pt idx="14">
                  <c:v>21.947594407134204</c:v>
                </c:pt>
              </c:numCache>
            </c:numRef>
          </c:val>
        </c:ser>
        <c:dLbls/>
        <c:marker val="1"/>
        <c:axId val="90210304"/>
        <c:axId val="90204416"/>
      </c:lineChart>
      <c:catAx>
        <c:axId val="9015603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90202880"/>
        <c:crosses val="autoZero"/>
        <c:auto val="1"/>
        <c:lblAlgn val="ctr"/>
        <c:lblOffset val="100"/>
        <c:tickLblSkip val="2"/>
        <c:tickMarkSkip val="2"/>
      </c:catAx>
      <c:valAx>
        <c:axId val="90202880"/>
        <c:scaling>
          <c:orientation val="minMax"/>
        </c:scaling>
        <c:axPos val="l"/>
        <c:numFmt formatCode="#,##0_);\(#,##0\)" sourceLinked="0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90156032"/>
        <c:crosses val="autoZero"/>
        <c:crossBetween val="between"/>
      </c:valAx>
      <c:valAx>
        <c:axId val="90204416"/>
        <c:scaling>
          <c:orientation val="minMax"/>
        </c:scaling>
        <c:axPos val="r"/>
        <c:numFmt formatCode="0.0_ " sourceLinked="1"/>
        <c:tickLblPos val="nextTo"/>
        <c:crossAx val="90210304"/>
        <c:crosses val="max"/>
        <c:crossBetween val="between"/>
      </c:valAx>
      <c:catAx>
        <c:axId val="90210304"/>
        <c:scaling>
          <c:orientation val="minMax"/>
        </c:scaling>
        <c:delete val="1"/>
        <c:axPos val="b"/>
        <c:tickLblPos val="none"/>
        <c:crossAx val="90204416"/>
        <c:crosses val="autoZero"/>
        <c:auto val="1"/>
        <c:lblAlgn val="ctr"/>
        <c:lblOffset val="100"/>
      </c:catAx>
    </c:plotArea>
    <c:legend>
      <c:legendPos val="t"/>
      <c:layout>
        <c:manualLayout>
          <c:xMode val="edge"/>
          <c:yMode val="edge"/>
          <c:x val="0.16205804090984427"/>
          <c:y val="1.7195906067297144E-2"/>
          <c:w val="0.70398644230786744"/>
          <c:h val="0.12262228799974606"/>
        </c:manualLayout>
      </c:layout>
      <c:txPr>
        <a:bodyPr/>
        <a:lstStyle/>
        <a:p>
          <a:pPr>
            <a:defRPr sz="105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4.9090763077067563E-2"/>
          <c:y val="8.5301390563170765E-2"/>
          <c:w val="0.92953460537746158"/>
          <c:h val="0.81134927065600015"/>
        </c:manualLayout>
      </c:layout>
      <c:lineChart>
        <c:grouping val="standard"/>
        <c:ser>
          <c:idx val="0"/>
          <c:order val="0"/>
          <c:tx>
            <c:strRef>
              <c:f>'Martine 물동량'!$B$2</c:f>
              <c:strCache>
                <c:ptCount val="1"/>
                <c:pt idx="0">
                  <c:v>컨테이너선</c:v>
                </c:pt>
              </c:strCache>
            </c:strRef>
          </c:tx>
          <c:marker>
            <c:symbol val="none"/>
          </c:marker>
          <c:dPt>
            <c:idx val="13"/>
            <c:marker>
              <c:symbol val="circle"/>
              <c:size val="5"/>
              <c:spPr>
                <a:solidFill>
                  <a:sysClr val="window" lastClr="FFFFFF"/>
                </a:solidFill>
              </c:spPr>
            </c:marker>
          </c:dPt>
          <c:dLbls>
            <c:dLbl>
              <c:idx val="13"/>
              <c:layout>
                <c:manualLayout>
                  <c:x val="0"/>
                  <c:y val="-2.1508450280592027E-2"/>
                </c:manualLayout>
              </c:layout>
              <c:showVal val="1"/>
            </c:dLbl>
            <c:delete val="1"/>
          </c:dLbls>
          <c:cat>
            <c:strRef>
              <c:f>'Martine 물동량'!$A$15:$A$28</c:f>
              <c:strCache>
                <c:ptCount val="14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  <c:pt idx="13">
                  <c:v> '15(E)</c:v>
                </c:pt>
              </c:strCache>
            </c:strRef>
          </c:cat>
          <c:val>
            <c:numRef>
              <c:f>'Martine 물동량'!$B$15:$B$28</c:f>
              <c:numCache>
                <c:formatCode>0.0_ </c:formatCode>
                <c:ptCount val="14"/>
                <c:pt idx="0">
                  <c:v>15</c:v>
                </c:pt>
                <c:pt idx="1">
                  <c:v>10</c:v>
                </c:pt>
                <c:pt idx="2" formatCode="General">
                  <c:v>14.5</c:v>
                </c:pt>
                <c:pt idx="3">
                  <c:v>11</c:v>
                </c:pt>
                <c:pt idx="4">
                  <c:v>10</c:v>
                </c:pt>
                <c:pt idx="5" formatCode="General">
                  <c:v>14.2</c:v>
                </c:pt>
                <c:pt idx="6" formatCode="General">
                  <c:v>4.7</c:v>
                </c:pt>
                <c:pt idx="7" formatCode="General">
                  <c:v>-9.5</c:v>
                </c:pt>
                <c:pt idx="8" formatCode="General">
                  <c:v>13.2</c:v>
                </c:pt>
                <c:pt idx="9" formatCode="General">
                  <c:v>8.8000000000000007</c:v>
                </c:pt>
                <c:pt idx="10" formatCode="General">
                  <c:v>7.1</c:v>
                </c:pt>
                <c:pt idx="11" formatCode="General">
                  <c:v>5.2</c:v>
                </c:pt>
                <c:pt idx="12" formatCode="General">
                  <c:v>5.6</c:v>
                </c:pt>
                <c:pt idx="13" formatCode="General">
                  <c:v>6.7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'Martine 물동량'!$C$2</c:f>
              <c:strCache>
                <c:ptCount val="1"/>
                <c:pt idx="0">
                  <c:v>벌크선</c:v>
                </c:pt>
              </c:strCache>
            </c:strRef>
          </c:tx>
          <c:spPr>
            <a:ln w="38100">
              <a:prstDash val="sysDot"/>
            </a:ln>
          </c:spPr>
          <c:marker>
            <c:symbol val="none"/>
          </c:marker>
          <c:dPt>
            <c:idx val="13"/>
            <c:marker>
              <c:symbol val="diamond"/>
              <c:size val="7"/>
              <c:spPr>
                <a:solidFill>
                  <a:sysClr val="window" lastClr="FFFFFF"/>
                </a:solidFill>
              </c:spPr>
            </c:marker>
          </c:dPt>
          <c:dLbls>
            <c:dLbl>
              <c:idx val="13"/>
              <c:layout/>
              <c:showVal val="1"/>
            </c:dLbl>
            <c:delete val="1"/>
          </c:dLbls>
          <c:cat>
            <c:strRef>
              <c:f>'Martine 물동량'!$A$15:$A$28</c:f>
              <c:strCache>
                <c:ptCount val="14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  <c:pt idx="13">
                  <c:v> '15(E)</c:v>
                </c:pt>
              </c:strCache>
            </c:strRef>
          </c:cat>
          <c:val>
            <c:numRef>
              <c:f>'Martine 물동량'!$C$15:$C$28</c:f>
              <c:numCache>
                <c:formatCode>General</c:formatCode>
                <c:ptCount val="14"/>
                <c:pt idx="0">
                  <c:v>4.0999999999999996</c:v>
                </c:pt>
                <c:pt idx="1">
                  <c:v>5.6</c:v>
                </c:pt>
                <c:pt idx="2">
                  <c:v>7.8</c:v>
                </c:pt>
                <c:pt idx="3">
                  <c:v>7.3</c:v>
                </c:pt>
                <c:pt idx="4">
                  <c:v>6.2</c:v>
                </c:pt>
                <c:pt idx="5">
                  <c:v>7.8</c:v>
                </c:pt>
                <c:pt idx="6">
                  <c:v>0</c:v>
                </c:pt>
                <c:pt idx="7">
                  <c:v>1.4</c:v>
                </c:pt>
                <c:pt idx="8">
                  <c:v>13.4</c:v>
                </c:pt>
                <c:pt idx="9">
                  <c:v>5</c:v>
                </c:pt>
                <c:pt idx="10">
                  <c:v>7.4</c:v>
                </c:pt>
                <c:pt idx="11">
                  <c:v>3.9</c:v>
                </c:pt>
                <c:pt idx="12">
                  <c:v>5.0999999999999996</c:v>
                </c:pt>
                <c:pt idx="13" formatCode="0.0_ ">
                  <c:v>5.0999999999999996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'Martine 물동량'!$D$2</c:f>
              <c:strCache>
                <c:ptCount val="1"/>
                <c:pt idx="0">
                  <c:v>탱크선</c:v>
                </c:pt>
              </c:strCache>
            </c:strRef>
          </c:tx>
          <c:spPr>
            <a:ln w="38100">
              <a:prstDash val="lgDash"/>
            </a:ln>
          </c:spPr>
          <c:marker>
            <c:symbol val="none"/>
          </c:marker>
          <c:dPt>
            <c:idx val="13"/>
            <c:marker>
              <c:symbol val="triangle"/>
              <c:size val="7"/>
              <c:spPr>
                <a:solidFill>
                  <a:sysClr val="window" lastClr="FFFFFF"/>
                </a:solidFill>
              </c:spPr>
            </c:marker>
          </c:dPt>
          <c:dLbls>
            <c:dLbl>
              <c:idx val="13"/>
              <c:layout/>
              <c:showVal val="1"/>
            </c:dLbl>
            <c:delete val="1"/>
          </c:dLbls>
          <c:cat>
            <c:strRef>
              <c:f>'Martine 물동량'!$A$15:$A$28</c:f>
              <c:strCache>
                <c:ptCount val="14"/>
                <c:pt idx="0">
                  <c:v> '02</c:v>
                </c:pt>
                <c:pt idx="1">
                  <c:v> '03</c:v>
                </c:pt>
                <c:pt idx="2">
                  <c:v> '04</c:v>
                </c:pt>
                <c:pt idx="3">
                  <c:v> '05</c:v>
                </c:pt>
                <c:pt idx="4">
                  <c:v> '06</c:v>
                </c:pt>
                <c:pt idx="5">
                  <c:v> '07</c:v>
                </c:pt>
                <c:pt idx="6">
                  <c:v> '08</c:v>
                </c:pt>
                <c:pt idx="7">
                  <c:v> '09</c:v>
                </c:pt>
                <c:pt idx="8">
                  <c:v> '10</c:v>
                </c:pt>
                <c:pt idx="9">
                  <c:v> '11</c:v>
                </c:pt>
                <c:pt idx="10">
                  <c:v> '12</c:v>
                </c:pt>
                <c:pt idx="11">
                  <c:v> '13</c:v>
                </c:pt>
                <c:pt idx="12">
                  <c:v> '14(E)</c:v>
                </c:pt>
                <c:pt idx="13">
                  <c:v> '15(E)</c:v>
                </c:pt>
              </c:strCache>
            </c:strRef>
          </c:cat>
          <c:val>
            <c:numRef>
              <c:f>'Martine 물동량'!$D$15:$D$28</c:f>
              <c:numCache>
                <c:formatCode>0.0_ </c:formatCode>
                <c:ptCount val="14"/>
                <c:pt idx="0" formatCode="General">
                  <c:v>0.2</c:v>
                </c:pt>
                <c:pt idx="1">
                  <c:v>5</c:v>
                </c:pt>
                <c:pt idx="2">
                  <c:v>7</c:v>
                </c:pt>
                <c:pt idx="3">
                  <c:v>3</c:v>
                </c:pt>
                <c:pt idx="4">
                  <c:v>3</c:v>
                </c:pt>
                <c:pt idx="5">
                  <c:v>1</c:v>
                </c:pt>
                <c:pt idx="6">
                  <c:v>1</c:v>
                </c:pt>
                <c:pt idx="7">
                  <c:v>-4.0999999999999996</c:v>
                </c:pt>
                <c:pt idx="8">
                  <c:v>3.9</c:v>
                </c:pt>
                <c:pt idx="9">
                  <c:v>0</c:v>
                </c:pt>
                <c:pt idx="10">
                  <c:v>2.4</c:v>
                </c:pt>
                <c:pt idx="11">
                  <c:v>2.2000000000000002</c:v>
                </c:pt>
                <c:pt idx="12">
                  <c:v>2.4</c:v>
                </c:pt>
                <c:pt idx="13">
                  <c:v>2.2000000000000002</c:v>
                </c:pt>
              </c:numCache>
            </c:numRef>
          </c:val>
          <c:smooth val="1"/>
        </c:ser>
        <c:dLbls/>
        <c:marker val="1"/>
        <c:axId val="89821952"/>
        <c:axId val="89823488"/>
      </c:lineChart>
      <c:catAx>
        <c:axId val="89821952"/>
        <c:scaling>
          <c:orientation val="minMax"/>
        </c:scaling>
        <c:axPos val="b"/>
        <c:tickLblPos val="low"/>
        <c:txPr>
          <a:bodyPr/>
          <a:lstStyle/>
          <a:p>
            <a:pPr>
              <a:defRPr sz="1200"/>
            </a:pPr>
            <a:endParaRPr lang="ko-KR"/>
          </a:p>
        </c:txPr>
        <c:crossAx val="89823488"/>
        <c:crosses val="autoZero"/>
        <c:auto val="1"/>
        <c:lblAlgn val="ctr"/>
        <c:lblOffset val="100"/>
        <c:tickLblSkip val="1"/>
        <c:tickMarkSkip val="1"/>
      </c:catAx>
      <c:valAx>
        <c:axId val="89823488"/>
        <c:scaling>
          <c:orientation val="minMax"/>
        </c:scaling>
        <c:axPos val="l"/>
        <c:numFmt formatCode="0.0_ " sourceLinked="1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898219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3362984006779023"/>
          <c:y val="2.6413731807577008E-2"/>
          <c:w val="0.41982205327089617"/>
          <c:h val="9.8019935454326218E-2"/>
        </c:manualLayout>
      </c:layout>
      <c:txPr>
        <a:bodyPr/>
        <a:lstStyle/>
        <a:p>
          <a:pPr>
            <a:defRPr sz="14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4.5818355750513892E-2"/>
          <c:y val="7.3280110819480895E-2"/>
          <c:w val="0.91277455369982341"/>
          <c:h val="0.80089032057662524"/>
        </c:manualLayout>
      </c:layout>
      <c:lineChart>
        <c:grouping val="standard"/>
        <c:ser>
          <c:idx val="0"/>
          <c:order val="0"/>
          <c:tx>
            <c:strRef>
              <c:f>[3]Sheet1!$D$3</c:f>
              <c:strCache>
                <c:ptCount val="1"/>
                <c:pt idx="0">
                  <c:v>물동량 증가율</c:v>
                </c:pt>
              </c:strCache>
            </c:strRef>
          </c:tx>
          <c:marker>
            <c:symbol val="diamond"/>
            <c:size val="5"/>
          </c:marker>
          <c:cat>
            <c:strRef>
              <c:f>[3]Sheet1!$B$4:$B$20</c:f>
              <c:strCache>
                <c:ptCount val="17"/>
                <c:pt idx="0">
                  <c:v> '01</c:v>
                </c:pt>
                <c:pt idx="1">
                  <c:v> '02</c:v>
                </c:pt>
                <c:pt idx="2">
                  <c:v> '03</c:v>
                </c:pt>
                <c:pt idx="3">
                  <c:v> '04</c:v>
                </c:pt>
                <c:pt idx="4">
                  <c:v> '05</c:v>
                </c:pt>
                <c:pt idx="5">
                  <c:v> '06</c:v>
                </c:pt>
                <c:pt idx="6">
                  <c:v> '07</c:v>
                </c:pt>
                <c:pt idx="7">
                  <c:v> '08</c:v>
                </c:pt>
                <c:pt idx="8">
                  <c:v> '09</c:v>
                </c:pt>
                <c:pt idx="9">
                  <c:v> '10</c:v>
                </c:pt>
                <c:pt idx="10">
                  <c:v> '11</c:v>
                </c:pt>
                <c:pt idx="11">
                  <c:v> '12</c:v>
                </c:pt>
                <c:pt idx="12">
                  <c:v> '13</c:v>
                </c:pt>
                <c:pt idx="13">
                  <c:v> '14(E)</c:v>
                </c:pt>
                <c:pt idx="14">
                  <c:v> '15(E)</c:v>
                </c:pt>
                <c:pt idx="15">
                  <c:v> '16(E)</c:v>
                </c:pt>
                <c:pt idx="16">
                  <c:v> '17(E)</c:v>
                </c:pt>
              </c:strCache>
            </c:strRef>
          </c:cat>
          <c:val>
            <c:numRef>
              <c:f>[3]Sheet1!$D$4:$D$20</c:f>
              <c:numCache>
                <c:formatCode>General</c:formatCode>
                <c:ptCount val="17"/>
                <c:pt idx="0">
                  <c:v>1.4</c:v>
                </c:pt>
                <c:pt idx="1">
                  <c:v>3.4</c:v>
                </c:pt>
                <c:pt idx="2">
                  <c:v>5</c:v>
                </c:pt>
                <c:pt idx="3">
                  <c:v>6.6</c:v>
                </c:pt>
                <c:pt idx="4">
                  <c:v>4.5</c:v>
                </c:pt>
                <c:pt idx="5">
                  <c:v>4.7</c:v>
                </c:pt>
                <c:pt idx="6">
                  <c:v>4.0999999999999996</c:v>
                </c:pt>
                <c:pt idx="7">
                  <c:v>2.7</c:v>
                </c:pt>
                <c:pt idx="8">
                  <c:v>-4.9000000000000004</c:v>
                </c:pt>
                <c:pt idx="9">
                  <c:v>9.6</c:v>
                </c:pt>
                <c:pt idx="10">
                  <c:v>4.0999999999999996</c:v>
                </c:pt>
                <c:pt idx="11">
                  <c:v>3.9</c:v>
                </c:pt>
                <c:pt idx="12">
                  <c:v>4.2</c:v>
                </c:pt>
                <c:pt idx="13">
                  <c:v>4.5</c:v>
                </c:pt>
                <c:pt idx="14">
                  <c:v>4.5</c:v>
                </c:pt>
                <c:pt idx="15">
                  <c:v>4.8</c:v>
                </c:pt>
                <c:pt idx="16">
                  <c:v>5.0999999999999996</c:v>
                </c:pt>
              </c:numCache>
            </c:numRef>
          </c:val>
        </c:ser>
        <c:ser>
          <c:idx val="1"/>
          <c:order val="1"/>
          <c:tx>
            <c:strRef>
              <c:f>[3]Sheet1!$E$3</c:f>
              <c:strCache>
                <c:ptCount val="1"/>
                <c:pt idx="0">
                  <c:v> 선복량 증가율</c:v>
                </c:pt>
              </c:strCache>
            </c:strRef>
          </c:tx>
          <c:marker>
            <c:symbol val="square"/>
            <c:size val="5"/>
          </c:marker>
          <c:cat>
            <c:strRef>
              <c:f>[3]Sheet1!$B$4:$B$20</c:f>
              <c:strCache>
                <c:ptCount val="17"/>
                <c:pt idx="0">
                  <c:v> '01</c:v>
                </c:pt>
                <c:pt idx="1">
                  <c:v> '02</c:v>
                </c:pt>
                <c:pt idx="2">
                  <c:v> '03</c:v>
                </c:pt>
                <c:pt idx="3">
                  <c:v> '04</c:v>
                </c:pt>
                <c:pt idx="4">
                  <c:v> '05</c:v>
                </c:pt>
                <c:pt idx="5">
                  <c:v> '06</c:v>
                </c:pt>
                <c:pt idx="6">
                  <c:v> '07</c:v>
                </c:pt>
                <c:pt idx="7">
                  <c:v> '08</c:v>
                </c:pt>
                <c:pt idx="8">
                  <c:v> '09</c:v>
                </c:pt>
                <c:pt idx="9">
                  <c:v> '10</c:v>
                </c:pt>
                <c:pt idx="10">
                  <c:v> '11</c:v>
                </c:pt>
                <c:pt idx="11">
                  <c:v> '12</c:v>
                </c:pt>
                <c:pt idx="12">
                  <c:v> '13</c:v>
                </c:pt>
                <c:pt idx="13">
                  <c:v> '14(E)</c:v>
                </c:pt>
                <c:pt idx="14">
                  <c:v> '15(E)</c:v>
                </c:pt>
                <c:pt idx="15">
                  <c:v> '16(E)</c:v>
                </c:pt>
                <c:pt idx="16">
                  <c:v> '17(E)</c:v>
                </c:pt>
              </c:strCache>
            </c:strRef>
          </c:cat>
          <c:val>
            <c:numRef>
              <c:f>[3]Sheet1!$E$4:$E$20</c:f>
              <c:numCache>
                <c:formatCode>General</c:formatCode>
                <c:ptCount val="17"/>
                <c:pt idx="0">
                  <c:v>1.2</c:v>
                </c:pt>
                <c:pt idx="1">
                  <c:v>2.7</c:v>
                </c:pt>
                <c:pt idx="2">
                  <c:v>1.7</c:v>
                </c:pt>
                <c:pt idx="3">
                  <c:v>2.4</c:v>
                </c:pt>
                <c:pt idx="4">
                  <c:v>5.6</c:v>
                </c:pt>
                <c:pt idx="5">
                  <c:v>6.9</c:v>
                </c:pt>
                <c:pt idx="6">
                  <c:v>6.8</c:v>
                </c:pt>
                <c:pt idx="7">
                  <c:v>6.9</c:v>
                </c:pt>
                <c:pt idx="8">
                  <c:v>6.9</c:v>
                </c:pt>
                <c:pt idx="9">
                  <c:v>7</c:v>
                </c:pt>
                <c:pt idx="10">
                  <c:v>9.4</c:v>
                </c:pt>
                <c:pt idx="11">
                  <c:v>8.6</c:v>
                </c:pt>
                <c:pt idx="12">
                  <c:v>6.8</c:v>
                </c:pt>
                <c:pt idx="13">
                  <c:v>6.3</c:v>
                </c:pt>
                <c:pt idx="14">
                  <c:v>6.3</c:v>
                </c:pt>
                <c:pt idx="15">
                  <c:v>5.2</c:v>
                </c:pt>
                <c:pt idx="16">
                  <c:v>4.0999999999999996</c:v>
                </c:pt>
              </c:numCache>
            </c:numRef>
          </c:val>
        </c:ser>
        <c:dLbls/>
        <c:marker val="1"/>
        <c:axId val="90248320"/>
        <c:axId val="90249856"/>
      </c:lineChart>
      <c:catAx>
        <c:axId val="9024832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90249856"/>
        <c:crosses val="autoZero"/>
        <c:auto val="1"/>
        <c:lblAlgn val="ctr"/>
        <c:lblOffset val="100"/>
        <c:tickLblSkip val="2"/>
        <c:tickMarkSkip val="2"/>
      </c:catAx>
      <c:valAx>
        <c:axId val="9024985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9024832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3876526386314304"/>
          <c:y val="2.4919850175377352E-2"/>
          <c:w val="0.36935642560251125"/>
          <c:h val="9.4923811606882527E-2"/>
        </c:manualLayout>
      </c:layout>
      <c:txPr>
        <a:bodyPr/>
        <a:lstStyle/>
        <a:p>
          <a:pPr>
            <a:defRPr sz="1200"/>
          </a:pPr>
          <a:endParaRPr lang="ko-KR"/>
        </a:p>
      </c:txPr>
    </c:legend>
    <c:plotVisOnly val="1"/>
    <c:dispBlanksAs val="gap"/>
  </c:chart>
  <c:spPr>
    <a:noFill/>
    <a:ln>
      <a:noFill/>
    </a:ln>
  </c:spPr>
  <c:externalData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16279722673456704"/>
          <c:y val="5.7314233603673742E-3"/>
        </c:manualLayout>
      </c:layout>
      <c:txPr>
        <a:bodyPr/>
        <a:lstStyle/>
        <a:p>
          <a:pPr>
            <a:defRPr sz="1100"/>
          </a:pPr>
          <a:endParaRPr lang="ko-KR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3891825639445164E-3"/>
          <c:y val="0.29087566659260233"/>
          <c:w val="0.75443081399364065"/>
          <c:h val="0.5641340776950734"/>
        </c:manualLayout>
      </c:layout>
      <c:pie3DChart>
        <c:varyColors val="1"/>
        <c:ser>
          <c:idx val="0"/>
          <c:order val="0"/>
          <c:tx>
            <c:strRef>
              <c:f>'노선별 Alliance 비중'!$B$1</c:f>
              <c:strCache>
                <c:ptCount val="1"/>
                <c:pt idx="0">
                  <c:v>아시아-북유럽 노선</c:v>
                </c:pt>
              </c:strCache>
            </c:strRef>
          </c:tx>
          <c:dLbls>
            <c:dLbl>
              <c:idx val="0"/>
              <c:layout>
                <c:manualLayout>
                  <c:x val="-0.15428915135608107"/>
                  <c:y val="5.9858923884514616E-2"/>
                </c:manualLayout>
              </c:layout>
              <c:showVal val="1"/>
            </c:dLbl>
            <c:dLbl>
              <c:idx val="1"/>
              <c:layout>
                <c:manualLayout>
                  <c:x val="-0.10757701096274588"/>
                  <c:y val="-0.2523041421323558"/>
                </c:manualLayout>
              </c:layout>
              <c:showVal val="1"/>
            </c:dLbl>
            <c:dLbl>
              <c:idx val="2"/>
              <c:layout>
                <c:manualLayout>
                  <c:x val="0.17112925891117206"/>
                  <c:y val="-0.20362436581120621"/>
                </c:manualLayout>
              </c:layout>
              <c:showVal val="1"/>
            </c:dLbl>
            <c:dLbl>
              <c:idx val="3"/>
              <c:layout>
                <c:manualLayout>
                  <c:x val="0.16108270252254253"/>
                  <c:y val="6.4721396696663339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  <c:showLeaderLines val="1"/>
          </c:dLbls>
          <c:cat>
            <c:strRef>
              <c:f>'노선별 Alliance 비중'!$A$2:$A$5</c:f>
              <c:strCache>
                <c:ptCount val="4"/>
                <c:pt idx="0">
                  <c:v>2M</c:v>
                </c:pt>
                <c:pt idx="1">
                  <c:v>G6</c:v>
                </c:pt>
                <c:pt idx="2">
                  <c:v>Ocean3</c:v>
                </c:pt>
                <c:pt idx="3">
                  <c:v>CKYHE</c:v>
                </c:pt>
              </c:strCache>
            </c:strRef>
          </c:cat>
          <c:val>
            <c:numRef>
              <c:f>'노선별 Alliance 비중'!$B$2:$B$5</c:f>
              <c:numCache>
                <c:formatCode>0%</c:formatCode>
                <c:ptCount val="4"/>
                <c:pt idx="0">
                  <c:v>0.32000000000000089</c:v>
                </c:pt>
                <c:pt idx="1">
                  <c:v>0.23</c:v>
                </c:pt>
                <c:pt idx="2">
                  <c:v>0.19</c:v>
                </c:pt>
                <c:pt idx="3">
                  <c:v>0.26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70256345391052655"/>
          <c:y val="0.33295606043773013"/>
          <c:w val="0.20237225063848152"/>
          <c:h val="0.46053100581416878"/>
        </c:manualLayout>
      </c:layout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zero"/>
  </c:chart>
  <c:spPr>
    <a:noFill/>
    <a:ln>
      <a:noFill/>
    </a:ln>
  </c:spPr>
  <c:externalData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8.0590068181725191E-2"/>
          <c:y val="2.9447124922627646E-2"/>
        </c:manualLayout>
      </c:layout>
      <c:txPr>
        <a:bodyPr/>
        <a:lstStyle/>
        <a:p>
          <a:pPr>
            <a:defRPr sz="1100"/>
          </a:pPr>
          <a:endParaRPr lang="ko-KR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9.9217370909405241E-4"/>
          <c:y val="0.22409910803561509"/>
          <c:w val="0.71537363904010665"/>
          <c:h val="0.68766020045391785"/>
        </c:manualLayout>
      </c:layout>
      <c:pie3DChart>
        <c:varyColors val="1"/>
        <c:ser>
          <c:idx val="0"/>
          <c:order val="0"/>
          <c:tx>
            <c:strRef>
              <c:f>'노선별 Alliance 비중'!$B$6</c:f>
              <c:strCache>
                <c:ptCount val="1"/>
                <c:pt idx="0">
                  <c:v>아시아-지중해 노선</c:v>
                </c:pt>
              </c:strCache>
            </c:strRef>
          </c:tx>
          <c:dLbls>
            <c:dLbl>
              <c:idx val="0"/>
              <c:layout>
                <c:manualLayout>
                  <c:x val="-0.23170428980113397"/>
                  <c:y val="5.3537702160077395E-2"/>
                </c:manualLayout>
              </c:layout>
              <c:showVal val="1"/>
            </c:dLbl>
            <c:dLbl>
              <c:idx val="1"/>
              <c:layout>
                <c:manualLayout>
                  <c:x val="-0.10101004402288632"/>
                  <c:y val="-0.21122752233878767"/>
                </c:manualLayout>
              </c:layout>
              <c:showVal val="1"/>
            </c:dLbl>
            <c:dLbl>
              <c:idx val="2"/>
              <c:layout>
                <c:manualLayout>
                  <c:x val="0.20064437284746225"/>
                  <c:y val="-0.18863132271017521"/>
                </c:manualLayout>
              </c:layout>
              <c:showVal val="1"/>
            </c:dLbl>
            <c:dLbl>
              <c:idx val="3"/>
              <c:layout>
                <c:manualLayout>
                  <c:x val="0.14729811898512746"/>
                  <c:y val="5.4571303587051617E-2"/>
                </c:manualLayout>
              </c:layout>
              <c:showVal val="1"/>
            </c:dLbl>
            <c:dLbl>
              <c:idx val="4"/>
              <c:layout>
                <c:manualLayout>
                  <c:x val="5.2905579935562712E-2"/>
                  <c:y val="9.8881870268383215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  <c:showLeaderLines val="1"/>
          </c:dLbls>
          <c:cat>
            <c:strRef>
              <c:f>'노선별 Alliance 비중'!$A$7:$A$11</c:f>
              <c:strCache>
                <c:ptCount val="5"/>
                <c:pt idx="0">
                  <c:v>2M</c:v>
                </c:pt>
                <c:pt idx="1">
                  <c:v>G6</c:v>
                </c:pt>
                <c:pt idx="2">
                  <c:v>Ocean3</c:v>
                </c:pt>
                <c:pt idx="3">
                  <c:v>CKYHE</c:v>
                </c:pt>
                <c:pt idx="4">
                  <c:v>기타</c:v>
                </c:pt>
              </c:strCache>
            </c:strRef>
          </c:cat>
          <c:val>
            <c:numRef>
              <c:f>'노선별 Alliance 비중'!$B$7:$B$11</c:f>
              <c:numCache>
                <c:formatCode>0%</c:formatCode>
                <c:ptCount val="5"/>
                <c:pt idx="0">
                  <c:v>0.3900000000000009</c:v>
                </c:pt>
                <c:pt idx="1">
                  <c:v>8.0000000000000043E-2</c:v>
                </c:pt>
                <c:pt idx="2">
                  <c:v>0.27</c:v>
                </c:pt>
                <c:pt idx="3">
                  <c:v>0.2</c:v>
                </c:pt>
                <c:pt idx="4">
                  <c:v>0.05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72965720822686364"/>
          <c:y val="0.20892519878743723"/>
          <c:w val="0.26401450186090547"/>
          <c:h val="0.61319476407383466"/>
        </c:manualLayout>
      </c:layout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zero"/>
  </c:chart>
  <c:spPr>
    <a:noFill/>
    <a:ln>
      <a:noFill/>
    </a:ln>
  </c:spPr>
  <c:externalData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18512888694970422"/>
          <c:y val="0"/>
        </c:manualLayout>
      </c:layout>
      <c:txPr>
        <a:bodyPr/>
        <a:lstStyle/>
        <a:p>
          <a:pPr>
            <a:defRPr sz="1100"/>
          </a:pPr>
          <a:endParaRPr lang="ko-KR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0267770519371321"/>
          <c:y val="0.28446897104025692"/>
          <c:w val="0.63729742156281177"/>
          <c:h val="0.62656348368699777"/>
        </c:manualLayout>
      </c:layout>
      <c:pie3DChart>
        <c:varyColors val="1"/>
        <c:ser>
          <c:idx val="0"/>
          <c:order val="0"/>
          <c:tx>
            <c:strRef>
              <c:f>'노선별 Alliance 비중'!$B$12</c:f>
              <c:strCache>
                <c:ptCount val="1"/>
                <c:pt idx="0">
                  <c:v>아시아-북미서안 노선</c:v>
                </c:pt>
              </c:strCache>
            </c:strRef>
          </c:tx>
          <c:dLbls>
            <c:dLbl>
              <c:idx val="0"/>
              <c:layout>
                <c:manualLayout>
                  <c:x val="-6.0574924845966036E-2"/>
                  <c:y val="0.11858173165944515"/>
                </c:manualLayout>
              </c:layout>
              <c:showVal val="1"/>
            </c:dLbl>
            <c:dLbl>
              <c:idx val="1"/>
              <c:layout>
                <c:manualLayout>
                  <c:x val="-0.19296764931679444"/>
                  <c:y val="-0.11544029830018887"/>
                </c:manualLayout>
              </c:layout>
              <c:showVal val="1"/>
            </c:dLbl>
            <c:dLbl>
              <c:idx val="2"/>
              <c:layout>
                <c:manualLayout>
                  <c:x val="9.8838803384673934E-2"/>
                  <c:y val="-0.27115389956671476"/>
                </c:manualLayout>
              </c:layout>
              <c:showVal val="1"/>
            </c:dLbl>
            <c:dLbl>
              <c:idx val="3"/>
              <c:layout>
                <c:manualLayout>
                  <c:x val="0.21268732266038251"/>
                  <c:y val="5.1244306188201307E-3"/>
                </c:manualLayout>
              </c:layout>
              <c:showVal val="1"/>
            </c:dLbl>
            <c:dLbl>
              <c:idx val="4"/>
              <c:layout>
                <c:manualLayout>
                  <c:x val="4.3265242419214665E-2"/>
                  <c:y val="9.8951389660408243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  <c:showLeaderLines val="1"/>
          </c:dLbls>
          <c:cat>
            <c:strRef>
              <c:f>'노선별 Alliance 비중'!$A$13:$A$17</c:f>
              <c:strCache>
                <c:ptCount val="5"/>
                <c:pt idx="0">
                  <c:v>2M</c:v>
                </c:pt>
                <c:pt idx="1">
                  <c:v>G6</c:v>
                </c:pt>
                <c:pt idx="2">
                  <c:v>Ocean3</c:v>
                </c:pt>
                <c:pt idx="3">
                  <c:v>CKYHE</c:v>
                </c:pt>
                <c:pt idx="4">
                  <c:v>기타</c:v>
                </c:pt>
              </c:strCache>
            </c:strRef>
          </c:cat>
          <c:val>
            <c:numRef>
              <c:f>'노선별 Alliance 비중'!$B$13:$B$17</c:f>
              <c:numCache>
                <c:formatCode>0%</c:formatCode>
                <c:ptCount val="5"/>
                <c:pt idx="0">
                  <c:v>0.15000000000000024</c:v>
                </c:pt>
                <c:pt idx="1">
                  <c:v>0.32000000000000089</c:v>
                </c:pt>
                <c:pt idx="2">
                  <c:v>0.13</c:v>
                </c:pt>
                <c:pt idx="3">
                  <c:v>0.34</c:v>
                </c:pt>
                <c:pt idx="4">
                  <c:v>6.0000000000000032E-2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70536595585526363"/>
          <c:y val="0.20561604266192698"/>
          <c:w val="0.22253414120569559"/>
          <c:h val="0.57751378879049109"/>
        </c:manualLayout>
      </c:layout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zero"/>
  </c:chart>
  <c:spPr>
    <a:noFill/>
    <a:ln>
      <a:noFill/>
    </a:ln>
  </c:spPr>
  <c:externalData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14206606012030462"/>
          <c:y val="6.2989032964591418E-3"/>
        </c:manualLayout>
      </c:layout>
      <c:txPr>
        <a:bodyPr/>
        <a:lstStyle/>
        <a:p>
          <a:pPr>
            <a:defRPr sz="1100"/>
          </a:pPr>
          <a:endParaRPr lang="ko-KR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8034083992696499E-2"/>
          <c:y val="0.14941643388829931"/>
          <c:w val="0.68980713633597246"/>
          <c:h val="0.70486116621962669"/>
        </c:manualLayout>
      </c:layout>
      <c:pie3DChart>
        <c:varyColors val="1"/>
        <c:ser>
          <c:idx val="0"/>
          <c:order val="0"/>
          <c:tx>
            <c:strRef>
              <c:f>'노선별 Alliance 비중'!$B$18</c:f>
              <c:strCache>
                <c:ptCount val="1"/>
                <c:pt idx="0">
                  <c:v>아시아-북미동안 노선</c:v>
                </c:pt>
              </c:strCache>
            </c:strRef>
          </c:tx>
          <c:dLbls>
            <c:dLbl>
              <c:idx val="0"/>
              <c:layout>
                <c:manualLayout>
                  <c:x val="-4.2228194883108333E-2"/>
                  <c:y val="0.10924827796911495"/>
                </c:manualLayout>
              </c:layout>
              <c:showVal val="1"/>
            </c:dLbl>
            <c:dLbl>
              <c:idx val="1"/>
              <c:layout>
                <c:manualLayout>
                  <c:x val="-0.14662210151253041"/>
                  <c:y val="-0.16443807830875917"/>
                </c:manualLayout>
              </c:layout>
              <c:showVal val="1"/>
            </c:dLbl>
            <c:dLbl>
              <c:idx val="2"/>
              <c:layout>
                <c:manualLayout>
                  <c:x val="8.9420123954481248E-2"/>
                  <c:y val="-0.19035533750218273"/>
                </c:manualLayout>
              </c:layout>
              <c:showVal val="1"/>
            </c:dLbl>
            <c:dLbl>
              <c:idx val="3"/>
              <c:layout>
                <c:manualLayout>
                  <c:x val="0.13944259169616144"/>
                  <c:y val="2.6388932975701197E-2"/>
                </c:manualLayout>
              </c:layout>
              <c:showVal val="1"/>
            </c:dLbl>
            <c:dLbl>
              <c:idx val="4"/>
              <c:layout>
                <c:manualLayout>
                  <c:x val="3.2928587051618545E-2"/>
                  <c:y val="9.7654564012832124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showVal val="1"/>
            <c:showLeaderLines val="1"/>
          </c:dLbls>
          <c:cat>
            <c:strRef>
              <c:f>'노선별 Alliance 비중'!$A$19:$A$23</c:f>
              <c:strCache>
                <c:ptCount val="5"/>
                <c:pt idx="0">
                  <c:v>2M</c:v>
                </c:pt>
                <c:pt idx="1">
                  <c:v>G6</c:v>
                </c:pt>
                <c:pt idx="2">
                  <c:v>Ocean3</c:v>
                </c:pt>
                <c:pt idx="3">
                  <c:v>CKYHE</c:v>
                </c:pt>
                <c:pt idx="4">
                  <c:v>기타</c:v>
                </c:pt>
              </c:strCache>
            </c:strRef>
          </c:cat>
          <c:val>
            <c:numRef>
              <c:f>'노선별 Alliance 비중'!$B$19:$B$23</c:f>
              <c:numCache>
                <c:formatCode>0%</c:formatCode>
                <c:ptCount val="5"/>
                <c:pt idx="0">
                  <c:v>0.17</c:v>
                </c:pt>
                <c:pt idx="1">
                  <c:v>0.36000000000000032</c:v>
                </c:pt>
                <c:pt idx="2">
                  <c:v>0.13</c:v>
                </c:pt>
                <c:pt idx="3">
                  <c:v>0.30000000000000032</c:v>
                </c:pt>
                <c:pt idx="4">
                  <c:v>4.0000000000000022E-2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788700547778454"/>
          <c:y val="0.13773767200469789"/>
          <c:w val="0.2051170901645849"/>
          <c:h val="0.5348438467154446"/>
        </c:manualLayout>
      </c:layout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zero"/>
  </c:chart>
  <c:spPr>
    <a:noFill/>
    <a:ln>
      <a:noFill/>
    </a:ln>
  </c:spPr>
  <c:externalData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0.05802</cdr:x>
      <cdr:y>0.06563</cdr:y>
    </cdr:to>
    <cdr:sp macro="" textlink="">
      <cdr:nvSpPr>
        <cdr:cNvPr id="2" name="TextBox 2"/>
        <cdr:cNvSpPr txBox="1"/>
      </cdr:nvSpPr>
      <cdr:spPr>
        <a:xfrm xmlns:a="http://schemas.openxmlformats.org/drawingml/2006/main">
          <a:off x="0" y="0"/>
          <a:ext cx="447675" cy="200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l"/>
          <a:r>
            <a:rPr lang="en-US" altLang="ko-KR" sz="1400" dirty="0"/>
            <a:t>(%)</a:t>
          </a:r>
          <a:endParaRPr lang="ko-KR" altLang="en-US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20A42-A9AB-49AE-BF03-57D034B771EB}" type="datetimeFigureOut">
              <a:rPr lang="ko-KR" altLang="en-US" smtClean="0"/>
              <a:pPr/>
              <a:t>2014-12-04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8"/>
            <a:ext cx="2945659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168"/>
            <a:ext cx="2945659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1BEEF-B4BB-4E82-8428-060B1ACEF1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8031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8" y="3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F6D1C-FBF8-4D80-A033-1F1DA2085587}" type="datetimeFigureOut">
              <a:rPr lang="ko-KR" altLang="en-US" smtClean="0"/>
              <a:pPr/>
              <a:t>2014-12-04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90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8" y="9428590"/>
            <a:ext cx="2945659" cy="4963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D2EDA7-5753-4474-947F-B645FEECDA2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95314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ko-KR" altLang="en-US" sz="16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D2EDA7-5753-4474-947F-B645FEECDA25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헤드메시지 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3372" y="180603"/>
            <a:ext cx="5384732" cy="461665"/>
          </a:xfr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lang="ko-KR" altLang="en-US" sz="2400" b="0">
                <a:solidFill>
                  <a:prstClr val="black"/>
                </a:solidFill>
                <a:latin typeface="KDB고딕B_Pro" pitchFamily="18" charset="-127"/>
                <a:ea typeface="KDB고딕B_Pro" pitchFamily="18" charset="-127"/>
                <a:cs typeface="Tahoma" pitchFamily="34" charset="0"/>
              </a:defRPr>
            </a:lvl1pPr>
          </a:lstStyle>
          <a:p>
            <a:pPr marL="0" lvl="0" algn="l"/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>
            <a:lvl1pPr>
              <a:defRPr lang="ko-KR" altLang="en-US" sz="1000" smtClean="0">
                <a:solidFill>
                  <a:srgbClr val="787878"/>
                </a:solidFill>
                <a:latin typeface="KDB고딕R" pitchFamily="18" charset="-127"/>
                <a:ea typeface="KDB고딕R" pitchFamily="18" charset="-127"/>
              </a:defRPr>
            </a:lvl1pPr>
          </a:lstStyle>
          <a:p>
            <a:pPr algn="ctr"/>
            <a:r>
              <a:rPr lang="en-US" altLang="ko-KR" dirty="0" smtClean="0"/>
              <a:t> -</a:t>
            </a:r>
            <a:fld id="{246EB963-DA17-4746-AF1F-EE2EC786EAD1}" type="slidenum">
              <a:rPr lang="en-US" altLang="ko-KR" smtClean="0"/>
              <a:pPr algn="ctr"/>
              <a:t>‹#›</a:t>
            </a:fld>
            <a:r>
              <a:rPr lang="en-US" altLang="ko-KR" dirty="0" smtClean="0"/>
              <a:t>-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98552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헤드 메시지 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3372" y="180603"/>
            <a:ext cx="8229600" cy="461665"/>
          </a:xfr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lang="ko-KR" altLang="en-US" sz="2400" b="0">
                <a:solidFill>
                  <a:prstClr val="black"/>
                </a:solidFill>
                <a:latin typeface="KDB고딕B_Pro" pitchFamily="18" charset="-127"/>
                <a:ea typeface="KDB고딕B_Pro" pitchFamily="18" charset="-127"/>
                <a:cs typeface="Tahoma" pitchFamily="34" charset="0"/>
              </a:defRPr>
            </a:lvl1pPr>
          </a:lstStyle>
          <a:p>
            <a:pPr marL="0" lvl="0" algn="l"/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>
          <a:xfrm>
            <a:off x="6300192" y="514496"/>
            <a:ext cx="1296144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>
            <a:lvl1pPr>
              <a:defRPr lang="ko-KR" altLang="en-US" sz="1000" smtClean="0">
                <a:solidFill>
                  <a:srgbClr val="787878"/>
                </a:solidFill>
                <a:latin typeface="KDB고딕R" pitchFamily="18" charset="-127"/>
                <a:ea typeface="KDB고딕R" pitchFamily="18" charset="-127"/>
              </a:defRPr>
            </a:lvl1pPr>
          </a:lstStyle>
          <a:p>
            <a:pPr algn="ctr"/>
            <a:r>
              <a:rPr lang="en-US" altLang="ko-KR" dirty="0" smtClean="0"/>
              <a:t> -</a:t>
            </a:r>
            <a:fld id="{246EB963-DA17-4746-AF1F-EE2EC786EAD1}" type="slidenum">
              <a:rPr lang="en-US" altLang="ko-KR" smtClean="0"/>
              <a:pPr algn="ctr"/>
              <a:t>‹#›</a:t>
            </a:fld>
            <a:r>
              <a:rPr lang="en-US" altLang="ko-KR" dirty="0" smtClean="0"/>
              <a:t>-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1243018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최종적용 헤드메시지 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>
          <a:xfrm>
            <a:off x="0" y="764704"/>
            <a:ext cx="9144000" cy="39604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/>
          <p:cNvSpPr/>
          <p:nvPr userDrawn="1"/>
        </p:nvSpPr>
        <p:spPr>
          <a:xfrm>
            <a:off x="6300192" y="514496"/>
            <a:ext cx="1296144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>
            <a:lvl1pPr>
              <a:defRPr lang="ko-KR" altLang="en-US" sz="1000" smtClean="0">
                <a:solidFill>
                  <a:srgbClr val="787878"/>
                </a:solidFill>
                <a:latin typeface="KDB고딕R" pitchFamily="18" charset="-127"/>
                <a:ea typeface="KDB고딕R" pitchFamily="18" charset="-127"/>
              </a:defRPr>
            </a:lvl1pPr>
          </a:lstStyle>
          <a:p>
            <a:pPr algn="ctr"/>
            <a:r>
              <a:rPr lang="en-US" altLang="ko-KR" dirty="0" smtClean="0"/>
              <a:t> -</a:t>
            </a:r>
            <a:fld id="{246EB963-DA17-4746-AF1F-EE2EC786EAD1}" type="slidenum">
              <a:rPr lang="en-US" altLang="ko-KR" smtClean="0"/>
              <a:pPr algn="ctr"/>
              <a:t>‹#›</a:t>
            </a:fld>
            <a:r>
              <a:rPr lang="en-US" altLang="ko-KR" dirty="0" smtClean="0"/>
              <a:t>-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2719343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최종적용 헤드메시지 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122744" y="178415"/>
            <a:ext cx="4089216" cy="46166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>
            <a:lvl1pPr>
              <a:defRPr lang="ko-KR" altLang="en-US" sz="1000" smtClean="0">
                <a:solidFill>
                  <a:srgbClr val="787878"/>
                </a:solidFill>
                <a:latin typeface="KDB고딕R" pitchFamily="18" charset="-127"/>
                <a:ea typeface="KDB고딕R" pitchFamily="18" charset="-127"/>
              </a:defRPr>
            </a:lvl1pPr>
          </a:lstStyle>
          <a:p>
            <a:pPr algn="ctr"/>
            <a:r>
              <a:rPr lang="en-US" altLang="ko-KR" dirty="0" smtClean="0"/>
              <a:t> -</a:t>
            </a:r>
            <a:fld id="{246EB963-DA17-4746-AF1F-EE2EC786EAD1}" type="slidenum">
              <a:rPr lang="en-US" altLang="ko-KR" smtClean="0"/>
              <a:pPr algn="ctr"/>
              <a:t>‹#›</a:t>
            </a:fld>
            <a:r>
              <a:rPr lang="en-US" altLang="ko-KR" dirty="0" smtClean="0"/>
              <a:t>-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3450236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화면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7198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22744" y="178415"/>
            <a:ext cx="4521264" cy="4616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marL="0" lvl="0" algn="l"/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EB963-DA17-4746-AF1F-EE2EC786EAD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2" descr="C:\Users\Administrator\Desktop\사본 -KDB산업은행 2014PPT BG(0918)-01.jpg"/>
          <p:cNvPicPr>
            <a:picLocks noChangeAspect="1" noChangeArrowheads="1"/>
          </p:cNvPicPr>
          <p:nvPr userDrawn="1"/>
        </p:nvPicPr>
        <p:blipFill>
          <a:blip r:embed="rId8" cstate="print"/>
          <a:srcRect b="85220"/>
          <a:stretch>
            <a:fillRect/>
          </a:stretch>
        </p:blipFill>
        <p:spPr bwMode="auto">
          <a:xfrm>
            <a:off x="-2644" y="1"/>
            <a:ext cx="9144000" cy="7647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4111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1" r:id="rId3"/>
    <p:sldLayoutId id="2147483669" r:id="rId4"/>
    <p:sldLayoutId id="2147483670" r:id="rId5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lang="ko-KR" altLang="en-US" sz="2400" b="0" kern="1200" dirty="0" smtClean="0">
          <a:solidFill>
            <a:prstClr val="black"/>
          </a:solidFill>
          <a:latin typeface="KDB고딕B_Pro" pitchFamily="18" charset="-127"/>
          <a:ea typeface="KDB고딕B_Pro" pitchFamily="18" charset="-127"/>
          <a:cs typeface="Tahoma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22.xml"/><Relationship Id="rId5" Type="http://schemas.openxmlformats.org/officeDocument/2006/relationships/chart" Target="../charts/chart21.xml"/><Relationship Id="rId4" Type="http://schemas.openxmlformats.org/officeDocument/2006/relationships/chart" Target="../charts/char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0" y="9278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31640" y="1988840"/>
            <a:ext cx="648072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4000" dirty="0" smtClean="0">
                <a:solidFill>
                  <a:srgbClr val="003264"/>
                </a:solidFill>
                <a:latin typeface="+mj-ea"/>
                <a:ea typeface="+mj-ea"/>
              </a:rPr>
              <a:t>  </a:t>
            </a:r>
            <a:r>
              <a:rPr lang="ko-KR" altLang="en-US" sz="4000" b="1" dirty="0" smtClean="0">
                <a:solidFill>
                  <a:srgbClr val="003264"/>
                </a:solidFill>
                <a:latin typeface="+mj-ea"/>
                <a:ea typeface="+mj-ea"/>
              </a:rPr>
              <a:t>정기선 해운시황 및 전망</a:t>
            </a:r>
            <a:endParaRPr lang="en-US" altLang="ko-KR" sz="4000" b="1" dirty="0" smtClean="0">
              <a:solidFill>
                <a:srgbClr val="003264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solidFill>
                <a:srgbClr val="003264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b="1" dirty="0" smtClean="0">
                <a:solidFill>
                  <a:srgbClr val="003264"/>
                </a:solidFill>
                <a:latin typeface="+mj-ea"/>
                <a:ea typeface="+mj-ea"/>
              </a:rPr>
              <a:t>(2014. 12. 10)</a:t>
            </a:r>
          </a:p>
          <a:p>
            <a:endParaRPr lang="en-US" altLang="ko-KR" sz="3600" dirty="0" smtClean="0">
              <a:solidFill>
                <a:srgbClr val="003264"/>
              </a:solidFill>
              <a:latin typeface="+mj-ea"/>
              <a:ea typeface="+mj-ea"/>
            </a:endParaRPr>
          </a:p>
          <a:p>
            <a:endParaRPr lang="en-US" altLang="ko-KR" sz="3600" dirty="0" smtClean="0">
              <a:solidFill>
                <a:srgbClr val="003264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200" b="1" dirty="0" smtClean="0">
                <a:solidFill>
                  <a:srgbClr val="003264"/>
                </a:solidFill>
                <a:latin typeface="+mj-ea"/>
                <a:ea typeface="+mj-ea"/>
              </a:rPr>
              <a:t> </a:t>
            </a:r>
            <a:r>
              <a:rPr lang="ko-KR" altLang="en-US" sz="3200" b="1" dirty="0" smtClean="0">
                <a:solidFill>
                  <a:srgbClr val="003264"/>
                </a:solidFill>
                <a:latin typeface="+mj-ea"/>
                <a:ea typeface="+mj-ea"/>
              </a:rPr>
              <a:t>김 대 진</a:t>
            </a:r>
            <a:endParaRPr lang="en-US" altLang="ko-KR" sz="3200" b="1" dirty="0" smtClean="0">
              <a:solidFill>
                <a:srgbClr val="003264"/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69513" y="476672"/>
            <a:ext cx="47500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rgbClr val="003264"/>
                </a:solidFill>
                <a:latin typeface="+mj-ea"/>
              </a:rPr>
              <a:t>&lt;</a:t>
            </a:r>
            <a:r>
              <a:rPr lang="ko-KR" altLang="en-US" sz="2000" b="1" dirty="0" smtClean="0">
                <a:solidFill>
                  <a:srgbClr val="003264"/>
                </a:solidFill>
                <a:latin typeface="+mj-ea"/>
              </a:rPr>
              <a:t>금융계에서 본 해운시황 전망 세미나</a:t>
            </a:r>
            <a:r>
              <a:rPr lang="en-US" altLang="ko-KR" sz="2000" b="1" dirty="0" smtClean="0">
                <a:solidFill>
                  <a:srgbClr val="003264"/>
                </a:solidFill>
                <a:latin typeface="+mj-ea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166966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601524"/>
            <a:ext cx="135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3366"/>
                </a:solidFill>
                <a:latin typeface="HY강B" pitchFamily="18" charset="-127"/>
                <a:ea typeface="HY강B" pitchFamily="18" charset="-127"/>
              </a:rPr>
              <a:t>목 차</a:t>
            </a:r>
            <a:endParaRPr lang="ko-KR" altLang="en-US" sz="3200" dirty="0">
              <a:solidFill>
                <a:srgbClr val="003366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4" name="Rectangle 139"/>
          <p:cNvSpPr/>
          <p:nvPr/>
        </p:nvSpPr>
        <p:spPr>
          <a:xfrm rot="16200000">
            <a:off x="891000" y="215743"/>
            <a:ext cx="18000" cy="1800000"/>
          </a:xfrm>
          <a:prstGeom prst="rect">
            <a:avLst/>
          </a:prstGeom>
          <a:gradFill>
            <a:gsLst>
              <a:gs pos="70000">
                <a:srgbClr val="3471B3"/>
              </a:gs>
              <a:gs pos="24600">
                <a:srgbClr val="92C6EB"/>
              </a:gs>
              <a:gs pos="0">
                <a:srgbClr val="C7DFF4"/>
              </a:gs>
              <a:gs pos="100000">
                <a:srgbClr val="003D7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5850" y="1268760"/>
            <a:ext cx="38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Ⅰ. </a:t>
            </a:r>
            <a:r>
              <a:rPr lang="ko-KR" altLang="en-US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 경제 동향 및 전망</a:t>
            </a:r>
            <a:endParaRPr lang="ko-KR" altLang="en-US" sz="2400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50" y="2119383"/>
            <a:ext cx="5182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sz="2400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50" y="2970006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Ⅲ. </a:t>
            </a:r>
            <a:r>
              <a:rPr lang="ko-KR" altLang="en-US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 이슈 점검</a:t>
            </a:r>
            <a:endParaRPr lang="ko-KR" altLang="en-US" sz="2400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850" y="3820629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Ⅳ. </a:t>
            </a:r>
            <a:r>
              <a:rPr lang="ko-KR" altLang="en-US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요약 및 제언 </a:t>
            </a:r>
            <a:endParaRPr lang="ko-KR" altLang="en-US" sz="2400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522920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[ </a:t>
            </a:r>
            <a:r>
              <a:rPr lang="ko-KR" altLang="en-US" b="1" dirty="0" smtClean="0"/>
              <a:t>고지사항 </a:t>
            </a:r>
            <a:r>
              <a:rPr lang="en-US" altLang="ko-KR" b="1" dirty="0" smtClean="0"/>
              <a:t>]</a:t>
            </a:r>
          </a:p>
          <a:p>
            <a:endParaRPr lang="en-US" altLang="ko-KR" sz="800" dirty="0" smtClean="0"/>
          </a:p>
          <a:p>
            <a:pPr lvl="0"/>
            <a:r>
              <a:rPr lang="ko-KR" altLang="en-US" sz="1400" b="1" dirty="0" smtClean="0">
                <a:solidFill>
                  <a:prstClr val="black"/>
                </a:solidFill>
                <a:latin typeface="+mj-ea"/>
                <a:ea typeface="+mj-ea"/>
              </a:rPr>
              <a:t>본 보고서는 한국산업은행의 공식 제작물이 아니며 공식 의견을 포함하지 않고 있습니다</a:t>
            </a:r>
            <a:r>
              <a:rPr lang="en-US" altLang="ko-KR" sz="1400" dirty="0" smtClean="0">
                <a:solidFill>
                  <a:prstClr val="black"/>
                </a:solidFill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820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049" y="0"/>
            <a:ext cx="9144000" cy="6858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55577" y="1150991"/>
            <a:ext cx="38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Ⅰ. </a:t>
            </a:r>
            <a:r>
              <a:rPr lang="ko-KR" altLang="en-US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세계경제 동향 및 전망</a:t>
            </a:r>
            <a:endParaRPr lang="ko-KR" altLang="en-US" sz="2400" dirty="0">
              <a:solidFill>
                <a:srgbClr val="00206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5577" y="2852936"/>
            <a:ext cx="5254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577" y="3674641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Ⅲ.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 이슈 점검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577" y="4525264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Ⅳ.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요약 및 제언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6" y="1559539"/>
            <a:ext cx="4592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en-US" altLang="ko-KR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 </a:t>
            </a: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 경제성장률과 교역량 증가율</a:t>
            </a:r>
            <a:endParaRPr lang="en-US" altLang="ko-KR" sz="2000" b="1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  <a:cs typeface="Times New Roman" pitchFamily="18" charset="0"/>
            </a:endParaRPr>
          </a:p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en-US" altLang="ko-KR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 </a:t>
            </a: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주요국 경제성장률 </a:t>
            </a:r>
            <a:endParaRPr lang="en-US" altLang="ko-KR" sz="2000" b="1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  <a:cs typeface="Times New Roman" pitchFamily="18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080863"/>
            <a:ext cx="5112568" cy="1494339"/>
          </a:xfrm>
          <a:prstGeom prst="rect">
            <a:avLst/>
          </a:prstGeom>
          <a:noFill/>
          <a:ln w="158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820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088588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I. </a:t>
            </a:r>
            <a:r>
              <a:rPr lang="ko-KR" altLang="en-US" b="1" dirty="0" smtClean="0">
                <a:latin typeface="+mj-ea"/>
                <a:ea typeface="+mj-ea"/>
              </a:rPr>
              <a:t>세계경제 동향 및 전망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세계 경제성장률과 교역량 증가율 </a:t>
            </a:r>
          </a:p>
        </p:txBody>
      </p:sp>
      <p:sp>
        <p:nvSpPr>
          <p:cNvPr id="44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- 2 -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세계경제 성장률은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대비 소폭 상승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(3.1% → 3.3%)</a:t>
            </a: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세계경제는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EU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의 재정위기 등 불확실성 확대로 성장세 둔화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선진국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1.4%,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신흥국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4.7%)</a:t>
            </a: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선진국 경기 개선 등으로 세계경제는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’13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하반기 이후 미약한 회복세  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세계경제 성장률은 전년과 유사한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3.3%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성장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예상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(7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월 대비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0.1%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하향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미국 경제의 완만한 회복 등으로 선진국 상승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중국 등의 성장둔화로 신흥국 하락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세계경제 성장률의 회복에 따라 국제교역량도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년에는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4.0%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→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년에는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5.4%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로 증가 전망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Char char="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세계경제 성장률 전망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국제교역량 증가율 추이 및 전망 </a:t>
            </a:r>
            <a:endParaRPr kumimoji="0" lang="en-US" altLang="ko-KR" sz="14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237312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IMF World Economic Outlook, ’14</a:t>
            </a: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년 </a:t>
            </a:r>
            <a:r>
              <a:rPr lang="en-US" altLang="ko-KR" sz="1050" kern="0" dirty="0" smtClean="0">
                <a:solidFill>
                  <a:sysClr val="windowText" lastClr="000000"/>
                </a:solidFill>
              </a:rPr>
              <a:t>10</a:t>
            </a: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월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79512" y="4018976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860032" y="40300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71" name="차트 70"/>
          <p:cNvGraphicFramePr/>
          <p:nvPr/>
        </p:nvGraphicFramePr>
        <p:xfrm>
          <a:off x="4860032" y="4221088"/>
          <a:ext cx="4104456" cy="2194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3" name="차트 72"/>
          <p:cNvGraphicFramePr/>
          <p:nvPr/>
        </p:nvGraphicFramePr>
        <p:xfrm>
          <a:off x="323528" y="4221088"/>
          <a:ext cx="4392488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TextBox 1"/>
          <p:cNvSpPr txBox="1"/>
          <p:nvPr/>
        </p:nvSpPr>
        <p:spPr>
          <a:xfrm>
            <a:off x="827585" y="4365104"/>
            <a:ext cx="3744415" cy="288032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100" dirty="0" smtClean="0">
                <a:latin typeface="+mn-ea"/>
                <a:ea typeface="+mn-ea"/>
              </a:rPr>
              <a:t> 자료 </a:t>
            </a:r>
            <a:r>
              <a:rPr lang="en-US" altLang="ko-KR" sz="1100" dirty="0" smtClean="0">
                <a:latin typeface="+mn-ea"/>
                <a:ea typeface="+mn-ea"/>
              </a:rPr>
              <a:t>: Financial Times, 2013. 10.24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76" name="텍스트 개체 틀 4"/>
          <p:cNvSpPr txBox="1">
            <a:spLocks/>
          </p:cNvSpPr>
          <p:nvPr/>
        </p:nvSpPr>
        <p:spPr bwMode="auto">
          <a:xfrm>
            <a:off x="422473" y="4797152"/>
            <a:ext cx="8542015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  <a:defRPr/>
            </a:pPr>
            <a:r>
              <a:rPr lang="ko-KR" altLang="en-US" sz="1600" b="1" dirty="0" smtClean="0">
                <a:solidFill>
                  <a:sysClr val="windowText" lastClr="000000"/>
                </a:solidFill>
              </a:rPr>
              <a:t>□ 전통적으로 세계 경제성장률과 교역량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</a:rPr>
              <a:t>증가률의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 상관관계는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2:1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의 형태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(1950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 이후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)</a:t>
            </a: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  <a:defRPr/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개도국 생산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선진국 소비의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분업구조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자유 무역주의 확산 등으로 세계 경제성장률 보다              높은 교역량 증가율 지속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  <a:defRPr/>
            </a:pPr>
            <a:r>
              <a:rPr lang="ko-KR" altLang="en-US" sz="1400" dirty="0">
                <a:solidFill>
                  <a:sysClr val="windowText" lastClr="000000"/>
                </a:solidFill>
              </a:rPr>
              <a:t>글로벌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분업구조 약화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세계 각국의 보호무역조치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확대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선진국의 제조업 회귀전략</a:t>
            </a:r>
            <a:r>
              <a:rPr lang="en-US" altLang="ko-KR" sz="1400" dirty="0">
                <a:solidFill>
                  <a:sysClr val="windowText" lastClr="000000"/>
                </a:solidFill>
              </a:rPr>
              <a:t>(Re-shoring)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추진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등으로 전통적 상관관계 변화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395536" y="908720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 과거 세계 경제성장률과 교역량 증가율과의 관계는 </a:t>
            </a:r>
            <a:r>
              <a:rPr lang="en-US" altLang="ko-KR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2:1 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형태</a:t>
            </a:r>
            <a:endParaRPr kumimoji="0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ahoma" pitchFamily="34" charset="0"/>
            </a:endParaRPr>
          </a:p>
        </p:txBody>
      </p:sp>
      <p:graphicFrame>
        <p:nvGraphicFramePr>
          <p:cNvPr id="50" name="차트 49"/>
          <p:cNvGraphicFramePr/>
          <p:nvPr>
            <p:extLst>
              <p:ext uri="{D42A27DB-BD31-4B8C-83A1-F6EECF244321}">
                <p14:modId xmlns:p14="http://schemas.microsoft.com/office/powerpoint/2010/main" xmlns="" val="1088835874"/>
              </p:ext>
            </p:extLst>
          </p:nvPr>
        </p:nvGraphicFramePr>
        <p:xfrm>
          <a:off x="714375" y="1308830"/>
          <a:ext cx="7715250" cy="3056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- 3 -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12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088588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I. </a:t>
            </a:r>
            <a:r>
              <a:rPr lang="ko-KR" altLang="en-US" b="1" dirty="0" smtClean="0">
                <a:latin typeface="+mj-ea"/>
                <a:ea typeface="+mj-ea"/>
              </a:rPr>
              <a:t>세계경제 동향 및 전망</a:t>
            </a:r>
          </a:p>
        </p:txBody>
      </p:sp>
      <p:cxnSp>
        <p:nvCxnSpPr>
          <p:cNvPr id="14" name="직선 연결선 13"/>
          <p:cNvCxnSpPr/>
          <p:nvPr/>
        </p:nvCxnSpPr>
        <p:spPr>
          <a:xfrm>
            <a:off x="5273030" y="1700808"/>
            <a:ext cx="0" cy="2304256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>
            <a:off x="4221485" y="1988840"/>
            <a:ext cx="0" cy="892671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6313909" y="2587575"/>
            <a:ext cx="0" cy="892671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088588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I. </a:t>
            </a:r>
            <a:r>
              <a:rPr lang="ko-KR" altLang="en-US" b="1" dirty="0" smtClean="0">
                <a:latin typeface="+mj-ea"/>
                <a:ea typeface="+mj-ea"/>
              </a:rPr>
              <a:t>세계경제 동향 및 전망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2.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주요국의 경제 성장률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-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미국 </a:t>
            </a:r>
          </a:p>
        </p:txBody>
      </p:sp>
      <p:sp>
        <p:nvSpPr>
          <p:cNvPr id="44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- 4 -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’14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년 미국 경제는 고용 및 주택시장 호조 등으로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2%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대 성장 전망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en-US" altLang="ko-KR" sz="1400" dirty="0" smtClean="0">
                <a:solidFill>
                  <a:prstClr val="black"/>
                </a:solidFill>
              </a:rPr>
              <a:t>1</a:t>
            </a:r>
            <a:r>
              <a:rPr lang="ko-KR" altLang="en-US" sz="1400" dirty="0" smtClean="0">
                <a:solidFill>
                  <a:prstClr val="black"/>
                </a:solidFill>
              </a:rPr>
              <a:t>분기는 겨울철 한파로 인한 마이너스 성장세를 나타냈으나 </a:t>
            </a:r>
            <a:r>
              <a:rPr lang="en-US" altLang="ko-KR" sz="1400" dirty="0" smtClean="0">
                <a:solidFill>
                  <a:prstClr val="black"/>
                </a:solidFill>
              </a:rPr>
              <a:t>2</a:t>
            </a:r>
            <a:r>
              <a:rPr lang="ko-KR" altLang="en-US" sz="1400" dirty="0" smtClean="0">
                <a:solidFill>
                  <a:prstClr val="black"/>
                </a:solidFill>
              </a:rPr>
              <a:t>분기 이후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견조한</a:t>
            </a:r>
            <a:r>
              <a:rPr lang="ko-KR" altLang="en-US" sz="1400" dirty="0" smtClean="0">
                <a:solidFill>
                  <a:prstClr val="black"/>
                </a:solidFill>
              </a:rPr>
              <a:t> 성장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자산가격 상승 및 소비증가로 성장세 확대 예상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분기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이후 성장세 둔화가 예상되나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’15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성장률은 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3.0% 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전망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신규 고용창출 증가 및 기업의 경기상승 기대감 등으로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대비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0.8%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증가 전망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설비가동률 및 산업생산지수 등도 안정적 성장이 예상되면서 성장을 견인할 것으로 예상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Char char="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미국 분기별 경제성장률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미국 경제성장률 전망치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237312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Bloomberg 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51520" y="407545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860032" y="40300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4" name="차트 13"/>
          <p:cNvGraphicFramePr/>
          <p:nvPr>
            <p:extLst>
              <p:ext uri="{D42A27DB-BD31-4B8C-83A1-F6EECF244321}">
                <p14:modId xmlns:p14="http://schemas.microsoft.com/office/powerpoint/2010/main" xmlns="" val="2824077885"/>
              </p:ext>
            </p:extLst>
          </p:nvPr>
        </p:nvGraphicFramePr>
        <p:xfrm>
          <a:off x="251520" y="4221087"/>
          <a:ext cx="4464495" cy="2147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차트 15"/>
          <p:cNvGraphicFramePr/>
          <p:nvPr>
            <p:extLst>
              <p:ext uri="{D42A27DB-BD31-4B8C-83A1-F6EECF244321}">
                <p14:modId xmlns:p14="http://schemas.microsoft.com/office/powerpoint/2010/main" xmlns="" val="2047903482"/>
              </p:ext>
            </p:extLst>
          </p:nvPr>
        </p:nvGraphicFramePr>
        <p:xfrm>
          <a:off x="4932041" y="4154035"/>
          <a:ext cx="403244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088588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I. </a:t>
            </a:r>
            <a:r>
              <a:rPr lang="ko-KR" altLang="en-US" b="1" dirty="0" smtClean="0">
                <a:latin typeface="+mj-ea"/>
                <a:ea typeface="+mj-ea"/>
              </a:rPr>
              <a:t>세계경제 동향 및 전망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2.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주요국의 경제 성장률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-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중국 </a:t>
            </a:r>
          </a:p>
        </p:txBody>
      </p:sp>
      <p:sp>
        <p:nvSpPr>
          <p:cNvPr id="44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- 5 -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’14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년 중국 경제는 산업구조조정 및 금융개혁 등으로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7%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대 성장 예상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소비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투자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수출 등 대부분의 지표가 부진하면서 성장세 둔화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미니부양책</a:t>
            </a:r>
            <a:r>
              <a:rPr lang="en-US" altLang="ko-KR" sz="1400" dirty="0" smtClean="0">
                <a:solidFill>
                  <a:prstClr val="black"/>
                </a:solidFill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</a:rPr>
              <a:t>철도건설</a:t>
            </a:r>
            <a:r>
              <a:rPr lang="en-US" altLang="ko-KR" sz="1400" dirty="0" smtClean="0">
                <a:solidFill>
                  <a:prstClr val="black"/>
                </a:solidFill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</a:rPr>
              <a:t>중소기업 감세</a:t>
            </a:r>
            <a:r>
              <a:rPr lang="en-US" altLang="ko-KR" sz="1400" dirty="0" smtClean="0">
                <a:solidFill>
                  <a:prstClr val="black"/>
                </a:solidFill>
              </a:rPr>
              <a:t>) </a:t>
            </a:r>
            <a:r>
              <a:rPr lang="ko-KR" altLang="en-US" sz="1400" dirty="0" smtClean="0">
                <a:solidFill>
                  <a:prstClr val="black"/>
                </a:solidFill>
              </a:rPr>
              <a:t>등으로 경기 부양을 추진하고 있으나 역부족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성장보다는 개혁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추진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산업구조 재편을 지속하면서 경제성장 둔화 전망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 ’15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경제성장률은  전년대비 소폭 하락한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7%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초반이 될 것으로 예상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산업생산지수 및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PMI(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구매자 관리지수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 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등 주요 지표는 전년과 유사하거나 소폭 하락 전망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Char char="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중국 분기별 경제성장률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주요 투자은행의 중국 경제성장률 전망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237312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</a:t>
            </a: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한국은행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51520" y="407545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535860" y="4046875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5" name="차트 14"/>
          <p:cNvGraphicFramePr/>
          <p:nvPr/>
        </p:nvGraphicFramePr>
        <p:xfrm>
          <a:off x="251520" y="4293096"/>
          <a:ext cx="4392488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004048" y="4276221"/>
          <a:ext cx="3960440" cy="19050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296144"/>
                <a:gridCol w="720080"/>
                <a:gridCol w="720080"/>
                <a:gridCol w="648072"/>
                <a:gridCol w="576064"/>
              </a:tblGrid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투자은행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‘14.3Q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‘14.4Q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’14(E)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’15(F)</a:t>
                      </a:r>
                      <a:endParaRPr lang="ko-KR" altLang="en-US" sz="1100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골드만 </a:t>
                      </a:r>
                      <a:r>
                        <a:rPr lang="ko-KR" altLang="en-US" sz="1100" dirty="0" err="1" smtClean="0"/>
                        <a:t>삭스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7.3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7.8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JP</a:t>
                      </a:r>
                      <a:r>
                        <a:rPr lang="ko-KR" altLang="en-US" sz="1100" dirty="0" smtClean="0"/>
                        <a:t>모건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7.6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7.3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7.2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모건스탠리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6.8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7.0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7.2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노무라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7.5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7.6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7.5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6.8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스탠다드차터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7.5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7.5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7.0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평균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7.4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7.2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023098" y="6140415"/>
            <a:ext cx="1709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</a:t>
            </a:r>
            <a:r>
              <a:rPr lang="ko-KR" altLang="en-US" sz="1050" kern="0" dirty="0" smtClean="0">
                <a:solidFill>
                  <a:sysClr val="windowText" lastClr="000000"/>
                </a:solidFill>
              </a:rPr>
              <a:t>국제무역연구원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388424" y="4276221"/>
            <a:ext cx="576064" cy="1905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221088"/>
            <a:ext cx="410673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088588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I. </a:t>
            </a:r>
            <a:r>
              <a:rPr lang="ko-KR" altLang="en-US" b="1" dirty="0" smtClean="0">
                <a:latin typeface="+mj-ea"/>
                <a:ea typeface="+mj-ea"/>
              </a:rPr>
              <a:t>세계경제 동향 및 전망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2.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주요국의 경제 성장률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-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유로존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 </a:t>
            </a:r>
          </a:p>
        </p:txBody>
      </p:sp>
      <p:sp>
        <p:nvSpPr>
          <p:cNvPr id="44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- 6 -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이후 회복세를 보이던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유로존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경제는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’14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년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2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분기 이후 회복세 둔화 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투자감소와 디플레이션 우려 등으로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유로존</a:t>
            </a:r>
            <a:r>
              <a:rPr lang="ko-KR" altLang="en-US" sz="1400" dirty="0" smtClean="0">
                <a:solidFill>
                  <a:prstClr val="black"/>
                </a:solidFill>
              </a:rPr>
              <a:t> 성장률이 </a:t>
            </a:r>
            <a:r>
              <a:rPr lang="en-US" altLang="ko-KR" sz="1400" dirty="0" smtClean="0">
                <a:solidFill>
                  <a:prstClr val="black"/>
                </a:solidFill>
              </a:rPr>
              <a:t>‘14.2Q</a:t>
            </a:r>
            <a:r>
              <a:rPr lang="ko-KR" altLang="en-US" sz="1400" dirty="0" smtClean="0">
                <a:solidFill>
                  <a:prstClr val="black"/>
                </a:solidFill>
              </a:rPr>
              <a:t>는 </a:t>
            </a:r>
            <a:r>
              <a:rPr lang="en-US" altLang="ko-KR" sz="1400" dirty="0" smtClean="0">
                <a:solidFill>
                  <a:prstClr val="black"/>
                </a:solidFill>
              </a:rPr>
              <a:t>0% </a:t>
            </a:r>
            <a:r>
              <a:rPr lang="ko-KR" altLang="en-US" sz="1400" dirty="0" smtClean="0">
                <a:solidFill>
                  <a:prstClr val="black"/>
                </a:solidFill>
              </a:rPr>
              <a:t>기록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en-US" altLang="ko-KR" sz="1400" dirty="0" smtClean="0">
                <a:solidFill>
                  <a:prstClr val="black"/>
                </a:solidFill>
              </a:rPr>
              <a:t>IMF, OECD </a:t>
            </a:r>
            <a:r>
              <a:rPr lang="ko-KR" altLang="en-US" sz="1400" dirty="0" smtClean="0">
                <a:solidFill>
                  <a:prstClr val="black"/>
                </a:solidFill>
              </a:rPr>
              <a:t>등 주요 기관들은 </a:t>
            </a:r>
            <a:r>
              <a:rPr lang="en-US" altLang="ko-KR" sz="1400" dirty="0" smtClean="0">
                <a:solidFill>
                  <a:prstClr val="black"/>
                </a:solidFill>
              </a:rPr>
              <a:t>’14</a:t>
            </a:r>
            <a:r>
              <a:rPr lang="ko-KR" altLang="en-US" sz="1400" dirty="0" smtClean="0">
                <a:solidFill>
                  <a:prstClr val="black"/>
                </a:solidFill>
              </a:rPr>
              <a:t>년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유로존</a:t>
            </a:r>
            <a:r>
              <a:rPr lang="ko-KR" altLang="en-US" sz="1400" dirty="0" smtClean="0">
                <a:solidFill>
                  <a:prstClr val="black"/>
                </a:solidFill>
              </a:rPr>
              <a:t> 경제 성장률을 </a:t>
            </a:r>
            <a:r>
              <a:rPr lang="en-US" altLang="ko-KR" sz="1400" dirty="0" smtClean="0">
                <a:solidFill>
                  <a:prstClr val="black"/>
                </a:solidFill>
              </a:rPr>
              <a:t>1.1~1.2%</a:t>
            </a:r>
            <a:r>
              <a:rPr lang="ko-KR" altLang="en-US" sz="1400" dirty="0" smtClean="0">
                <a:solidFill>
                  <a:prstClr val="black"/>
                </a:solidFill>
              </a:rPr>
              <a:t>에서 </a:t>
            </a:r>
            <a:r>
              <a:rPr lang="en-US" altLang="ko-KR" sz="1400" dirty="0" smtClean="0">
                <a:solidFill>
                  <a:prstClr val="black"/>
                </a:solidFill>
              </a:rPr>
              <a:t>0.8%</a:t>
            </a:r>
            <a:r>
              <a:rPr lang="ko-KR" altLang="en-US" sz="1400" dirty="0" smtClean="0">
                <a:solidFill>
                  <a:prstClr val="black"/>
                </a:solidFill>
              </a:rPr>
              <a:t>로 하향 조정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유로존은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전년대비 경제성장률은 소폭 개선되나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증가폭은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미미할 전망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유럽 국가들간의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지역별 격차가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확대되면서 성장률 저해요인으로 작용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북부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안정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남부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취약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높은 수준의 부채 및 실업률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생산성 및 경쟁력 개선</a:t>
            </a:r>
            <a:r>
              <a:rPr kumimoji="0" lang="ko-KR" altLang="en-US" sz="1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효과 미미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Char char="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유로존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연도별 경제성장률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유로존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지역별 경제성장 기여도 전망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237312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IMF, 2014.10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1045" y="40564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716016" y="4046875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0032" y="6335742"/>
            <a:ext cx="17091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</a:t>
            </a: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대외경제연구원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22" name="차트 21"/>
          <p:cNvGraphicFramePr/>
          <p:nvPr/>
        </p:nvGraphicFramePr>
        <p:xfrm>
          <a:off x="251520" y="4221088"/>
          <a:ext cx="4320480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5850" y="836712"/>
            <a:ext cx="38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Ⅰ.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 경제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50" y="1687335"/>
            <a:ext cx="5470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sz="24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sz="2400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50" y="3556872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Ⅲ.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 이슈 점검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850" y="4407495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Ⅳ.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요약 및 제언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5616" y="2249135"/>
            <a:ext cx="35981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en-US" altLang="ko-KR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 </a:t>
            </a: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수급 동향 </a:t>
            </a:r>
            <a:endParaRPr lang="en-US" altLang="ko-KR" sz="2000" b="1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  <a:cs typeface="Times New Roman" pitchFamily="18" charset="0"/>
            </a:endParaRPr>
          </a:p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en-US" altLang="ko-KR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 </a:t>
            </a: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전망</a:t>
            </a:r>
            <a:endParaRPr lang="ko-KR" altLang="en-US" sz="2000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5850" y="1687334"/>
            <a:ext cx="5758358" cy="1505585"/>
          </a:xfrm>
          <a:prstGeom prst="rect">
            <a:avLst/>
          </a:prstGeom>
          <a:noFill/>
          <a:ln w="158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820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수급 동향</a:t>
            </a: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컨테이너선 시장은 물동량 소폭 증가했으나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누적된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선복량으로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수급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불균형 지속 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물동량 증가율</a:t>
            </a: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추이</a:t>
            </a:r>
            <a:r>
              <a:rPr lang="en-US" altLang="ko-KR" sz="1400" dirty="0" smtClean="0">
                <a:solidFill>
                  <a:prstClr val="black"/>
                </a:solidFill>
              </a:rPr>
              <a:t> (%)</a:t>
            </a:r>
            <a:r>
              <a:rPr lang="ko-KR" altLang="en-US" sz="1400" dirty="0" smtClean="0">
                <a:solidFill>
                  <a:prstClr val="black"/>
                </a:solidFill>
              </a:rPr>
              <a:t>  </a:t>
            </a:r>
            <a:r>
              <a:rPr lang="en-US" altLang="ko-KR" sz="1400" dirty="0" smtClean="0">
                <a:solidFill>
                  <a:prstClr val="black"/>
                </a:solidFill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3.4(’12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 → 4.6(’13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 → 5.6(’14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</a:t>
            </a: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err="1" smtClean="0">
                <a:solidFill>
                  <a:prstClr val="black"/>
                </a:solidFill>
              </a:rPr>
              <a:t>선복량</a:t>
            </a:r>
            <a:r>
              <a:rPr lang="ko-KR" altLang="en-US" sz="1400" dirty="0" smtClean="0">
                <a:solidFill>
                  <a:prstClr val="black"/>
                </a:solidFill>
              </a:rPr>
              <a:t> 증가율 추이 </a:t>
            </a:r>
            <a:r>
              <a:rPr lang="en-US" altLang="ko-KR" sz="1400" dirty="0" smtClean="0">
                <a:solidFill>
                  <a:prstClr val="black"/>
                </a:solidFill>
              </a:rPr>
              <a:t>(%)  :  5.9(’12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 → 5.6(’13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 → 5.8(’14</a:t>
            </a:r>
            <a:r>
              <a:rPr lang="ko-KR" altLang="en-US" sz="1400" dirty="0" smtClean="0">
                <a:solidFill>
                  <a:prstClr val="black"/>
                </a:solidFill>
              </a:rPr>
              <a:t>년</a:t>
            </a:r>
            <a:r>
              <a:rPr lang="en-US" altLang="ko-KR" sz="1400" dirty="0" smtClean="0">
                <a:solidFill>
                  <a:prstClr val="black"/>
                </a:solidFill>
              </a:rPr>
              <a:t>)</a:t>
            </a: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CCFI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는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1,000~1,100pt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박스권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내에서 등락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HR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은 여전히 회복 지연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 ‘14.10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CCFI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는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1,030pt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로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’05.1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월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~’14.10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월 평균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1,068pt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에 비해 낮은 수준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‘14.10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월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HR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은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525pt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로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’05.1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월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~’14.10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월 평균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871pt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에 비해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60.3%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에 불과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컨테이너 시장 수급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컨테이너선 운임 및 용선지수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51520" y="6309320"/>
            <a:ext cx="18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IMF, 2014.10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535860" y="4046875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5004048" y="6309320"/>
            <a:ext cx="3816424" cy="288032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100" dirty="0" smtClean="0">
                <a:latin typeface="+mn-ea"/>
                <a:ea typeface="+mn-ea"/>
              </a:rPr>
              <a:t>자료 </a:t>
            </a:r>
            <a:r>
              <a:rPr lang="en-US" altLang="ko-KR" sz="1100" dirty="0" smtClean="0">
                <a:latin typeface="+mn-ea"/>
                <a:ea typeface="+mn-ea"/>
              </a:rPr>
              <a:t>: Shanghai Shipping Exchange, </a:t>
            </a:r>
            <a:r>
              <a:rPr lang="en-US" altLang="ko-KR" dirty="0" smtClean="0">
                <a:latin typeface="+mn-ea"/>
              </a:rPr>
              <a:t>KMI</a:t>
            </a:r>
            <a:endParaRPr lang="ko-KR" altLang="en-US" sz="1100" dirty="0">
              <a:latin typeface="+mn-ea"/>
              <a:ea typeface="+mn-ea"/>
            </a:endParaRPr>
          </a:p>
        </p:txBody>
      </p:sp>
      <p:graphicFrame>
        <p:nvGraphicFramePr>
          <p:cNvPr id="23" name="차트 22"/>
          <p:cNvGraphicFramePr/>
          <p:nvPr/>
        </p:nvGraphicFramePr>
        <p:xfrm>
          <a:off x="251520" y="4077072"/>
          <a:ext cx="439248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7" name="차트 36"/>
          <p:cNvGraphicFramePr/>
          <p:nvPr/>
        </p:nvGraphicFramePr>
        <p:xfrm>
          <a:off x="4860032" y="4077072"/>
          <a:ext cx="4192315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4860032" y="4077072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40" name="직선 연결선 39"/>
          <p:cNvCxnSpPr/>
          <p:nvPr/>
        </p:nvCxnSpPr>
        <p:spPr>
          <a:xfrm>
            <a:off x="5362575" y="4829175"/>
            <a:ext cx="3169865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373613" y="5483324"/>
            <a:ext cx="3169865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모서리가 둥근 사각형 설명선 44"/>
          <p:cNvSpPr/>
          <p:nvPr/>
        </p:nvSpPr>
        <p:spPr>
          <a:xfrm>
            <a:off x="5508104" y="4293096"/>
            <a:ext cx="792088" cy="360040"/>
          </a:xfrm>
          <a:prstGeom prst="wedgeRoundRectCallout">
            <a:avLst>
              <a:gd name="adj1" fmla="val -16710"/>
              <a:gd name="adj2" fmla="val 88955"/>
              <a:gd name="adj3" fmla="val 16667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‘05.1~’14.10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평균 </a:t>
            </a:r>
            <a:r>
              <a:rPr lang="en-US" altLang="ko-KR" sz="800" dirty="0" smtClean="0">
                <a:solidFill>
                  <a:schemeClr val="tx1"/>
                </a:solidFill>
              </a:rPr>
              <a:t>1,068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46" name="모서리가 둥근 사각형 설명선 45"/>
          <p:cNvSpPr/>
          <p:nvPr/>
        </p:nvSpPr>
        <p:spPr>
          <a:xfrm>
            <a:off x="7668344" y="5037559"/>
            <a:ext cx="864096" cy="288032"/>
          </a:xfrm>
          <a:prstGeom prst="wedgeRoundRectCallout">
            <a:avLst>
              <a:gd name="adj1" fmla="val 27197"/>
              <a:gd name="adj2" fmla="val 86971"/>
              <a:gd name="adj3" fmla="val 16667"/>
            </a:avLst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‘05.1~’14.10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평균 </a:t>
            </a:r>
            <a:r>
              <a:rPr lang="en-US" altLang="ko-KR" sz="800" dirty="0" smtClean="0">
                <a:solidFill>
                  <a:schemeClr val="tx1"/>
                </a:solidFill>
              </a:rPr>
              <a:t>871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TextBox 1"/>
          <p:cNvSpPr txBox="1"/>
          <p:nvPr/>
        </p:nvSpPr>
        <p:spPr>
          <a:xfrm>
            <a:off x="45021" y="3986014"/>
            <a:ext cx="737035" cy="346900"/>
          </a:xfrm>
          <a:prstGeom prst="rect">
            <a:avLst/>
          </a:prstGeom>
          <a:noFill/>
          <a:ln w="9525" cmpd="sng">
            <a:noFill/>
          </a:ln>
          <a:effectLst/>
        </p:spPr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(m.teu</a:t>
            </a:r>
            <a:r>
              <a:rPr kumimoji="0" lang="en-US" altLang="ko-KR" sz="10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ko-KR" altLang="en-US" sz="10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5380" y="4046875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2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- 8 -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수급 동향</a:t>
            </a: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지역별 컨테이너 물동량 비중은 아시아 보합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유럽 감소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북미 증가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아시아 비중</a:t>
            </a:r>
            <a:r>
              <a:rPr lang="en-US" altLang="ko-KR" sz="1400" dirty="0" smtClean="0">
                <a:solidFill>
                  <a:prstClr val="black"/>
                </a:solidFill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</a:rPr>
              <a:t>중국 포함</a:t>
            </a:r>
            <a:r>
              <a:rPr lang="en-US" altLang="ko-KR" sz="1400" dirty="0" smtClean="0">
                <a:solidFill>
                  <a:prstClr val="black"/>
                </a:solidFill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</a:rPr>
              <a:t>은 </a:t>
            </a:r>
            <a:r>
              <a:rPr lang="en-US" altLang="ko-KR" sz="1400" dirty="0" smtClean="0">
                <a:solidFill>
                  <a:prstClr val="black"/>
                </a:solidFill>
              </a:rPr>
              <a:t>56%</a:t>
            </a:r>
            <a:r>
              <a:rPr lang="ko-KR" altLang="en-US" sz="1400" dirty="0" smtClean="0">
                <a:solidFill>
                  <a:prstClr val="black"/>
                </a:solidFill>
              </a:rPr>
              <a:t>로 지속적인 증가 추세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유럽</a:t>
            </a:r>
            <a:r>
              <a:rPr lang="en-US" altLang="ko-KR" sz="1400" dirty="0" smtClean="0">
                <a:solidFill>
                  <a:prstClr val="black"/>
                </a:solidFill>
              </a:rPr>
              <a:t>(17%), </a:t>
            </a:r>
            <a:r>
              <a:rPr lang="ko-KR" altLang="en-US" sz="1400" dirty="0" smtClean="0">
                <a:solidFill>
                  <a:prstClr val="black"/>
                </a:solidFill>
              </a:rPr>
              <a:t>북미</a:t>
            </a:r>
            <a:r>
              <a:rPr lang="en-US" altLang="ko-KR" sz="1400" dirty="0" smtClean="0">
                <a:solidFill>
                  <a:prstClr val="black"/>
                </a:solidFill>
              </a:rPr>
              <a:t>(8% )</a:t>
            </a:r>
            <a:r>
              <a:rPr lang="ko-KR" altLang="en-US" sz="1400" dirty="0" smtClean="0">
                <a:solidFill>
                  <a:prstClr val="black"/>
                </a:solidFill>
              </a:rPr>
              <a:t>등의 물동량 비중은 점차 감소 추세 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노선별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운임은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분기 이후 유럽항로 하락세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</a:t>
            </a:r>
            <a:r>
              <a:rPr kumimoji="0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북미 항로는 상이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경제성장률과 연동되어 유럽의 경우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3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분기 이후 물동량 회복 지연 등으로 운임 하락 추세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  <a:defRPr/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북미의 경우 전년대비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미동안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3.6%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상승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미서안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7.4%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하락하는 등 차별화  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경제성장률과 지역별 컨테이너 물동량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노선별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컨테이너선 운임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309320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IMF, Clarkson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3372" y="4077072"/>
            <a:ext cx="7088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(m.teu)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4888607" y="6362278"/>
            <a:ext cx="3816424" cy="288032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100" dirty="0" smtClean="0">
                <a:latin typeface="+mn-ea"/>
                <a:ea typeface="+mn-ea"/>
              </a:rPr>
              <a:t>자료 </a:t>
            </a:r>
            <a:r>
              <a:rPr lang="en-US" altLang="ko-KR" sz="1100" dirty="0" smtClean="0">
                <a:latin typeface="+mn-ea"/>
                <a:ea typeface="+mn-ea"/>
              </a:rPr>
              <a:t>: Shanghai Shipping Exchange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60032" y="4077072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xmlns="" val="3372011448"/>
              </p:ext>
            </p:extLst>
          </p:nvPr>
        </p:nvGraphicFramePr>
        <p:xfrm>
          <a:off x="251520" y="4077072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차트 23"/>
          <p:cNvGraphicFramePr/>
          <p:nvPr>
            <p:extLst>
              <p:ext uri="{D42A27DB-BD31-4B8C-83A1-F6EECF244321}">
                <p14:modId xmlns:p14="http://schemas.microsoft.com/office/powerpoint/2010/main" xmlns="" val="424446993"/>
              </p:ext>
            </p:extLst>
          </p:nvPr>
        </p:nvGraphicFramePr>
        <p:xfrm>
          <a:off x="4860032" y="4077072"/>
          <a:ext cx="4104456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8350324" y="6150446"/>
            <a:ext cx="5950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 smtClean="0"/>
              <a:t> ‘14.10</a:t>
            </a:r>
            <a:endParaRPr lang="ko-KR" altLang="en-US" sz="800" dirty="0"/>
          </a:p>
        </p:txBody>
      </p:sp>
      <p:sp>
        <p:nvSpPr>
          <p:cNvPr id="26" name="타원 25"/>
          <p:cNvSpPr/>
          <p:nvPr/>
        </p:nvSpPr>
        <p:spPr>
          <a:xfrm>
            <a:off x="8572500" y="4941168"/>
            <a:ext cx="247972" cy="792088"/>
          </a:xfrm>
          <a:prstGeom prst="ellipse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172719" y="40564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- 9 -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수급 동향</a:t>
            </a: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151216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노선별</a:t>
            </a:r>
            <a:r>
              <a:rPr lang="ko-KR" altLang="en-US" sz="1600" b="1" noProof="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컨테이너 물동량은 태평양과 극동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-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유럽 노선은 소폭 증가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대서양은 보합세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태평양과 극동</a:t>
            </a:r>
            <a:r>
              <a:rPr lang="en-US" altLang="ko-KR" sz="1400" dirty="0" smtClean="0">
                <a:solidFill>
                  <a:prstClr val="black"/>
                </a:solidFill>
              </a:rPr>
              <a:t>-</a:t>
            </a:r>
            <a:r>
              <a:rPr lang="ko-KR" altLang="en-US" sz="1400" dirty="0" smtClean="0">
                <a:solidFill>
                  <a:prstClr val="black"/>
                </a:solidFill>
              </a:rPr>
              <a:t>유럽노선은 </a:t>
            </a:r>
            <a:r>
              <a:rPr lang="en-US" altLang="ko-KR" sz="1400" dirty="0" smtClean="0">
                <a:solidFill>
                  <a:prstClr val="black"/>
                </a:solidFill>
              </a:rPr>
              <a:t>’15</a:t>
            </a:r>
            <a:r>
              <a:rPr lang="ko-KR" altLang="en-US" sz="1400" dirty="0" smtClean="0">
                <a:solidFill>
                  <a:prstClr val="black"/>
                </a:solidFill>
              </a:rPr>
              <a:t>년에도 소폭 증가 예상 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대서양 노선은 전년과 유사하거나 소폭 하락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>
                <a:solidFill>
                  <a:sysClr val="windowText" lastClr="000000"/>
                </a:solidFill>
              </a:rPr>
              <a:t>아프리카</a:t>
            </a:r>
            <a:r>
              <a:rPr lang="en-US" altLang="ko-KR" sz="1400" dirty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남미</a:t>
            </a:r>
            <a:r>
              <a:rPr lang="en-US" altLang="ko-KR" sz="1400" dirty="0">
                <a:solidFill>
                  <a:sysClr val="windowText" lastClr="000000"/>
                </a:solidFill>
              </a:rPr>
              <a:t> </a:t>
            </a:r>
            <a:r>
              <a:rPr lang="ko-KR" altLang="en-US" sz="1400" dirty="0">
                <a:solidFill>
                  <a:sysClr val="windowText" lastClr="000000"/>
                </a:solidFill>
              </a:rPr>
              <a:t>지역 등의 경제성장이 둔화로 남북항로의 수요 증가율도 높지 않을 전망</a:t>
            </a:r>
            <a:endParaRPr lang="en-US" altLang="ko-KR" sz="1400" dirty="0">
              <a:solidFill>
                <a:sysClr val="windowText" lastClr="000000"/>
              </a:solidFill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195736" y="3068960"/>
            <a:ext cx="4536504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노선별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컨테이너 물동량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043608" y="5975702"/>
            <a:ext cx="1224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Clarkson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15616" y="3542819"/>
            <a:ext cx="4286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1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7452320" y="4221088"/>
            <a:ext cx="255265" cy="720080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2" name="차트 31"/>
          <p:cNvGraphicFramePr/>
          <p:nvPr>
            <p:extLst>
              <p:ext uri="{D42A27DB-BD31-4B8C-83A1-F6EECF244321}">
                <p14:modId xmlns:p14="http://schemas.microsoft.com/office/powerpoint/2010/main" xmlns="" val="662559919"/>
              </p:ext>
            </p:extLst>
          </p:nvPr>
        </p:nvGraphicFramePr>
        <p:xfrm>
          <a:off x="827584" y="3537011"/>
          <a:ext cx="7344816" cy="2471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- 10 -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수급 동향</a:t>
            </a: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컨테이너선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인도량은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소폭 감소했으나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’15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년에는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인도량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소폭 증가 전망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en-US" altLang="ko-KR" sz="1400" dirty="0" smtClean="0">
                <a:solidFill>
                  <a:prstClr val="black"/>
                </a:solidFill>
              </a:rPr>
              <a:t>’13</a:t>
            </a:r>
            <a:r>
              <a:rPr lang="ko-KR" altLang="en-US" sz="1400" dirty="0" smtClean="0">
                <a:solidFill>
                  <a:prstClr val="black"/>
                </a:solidFill>
              </a:rPr>
              <a:t>년 발주했던 초대형 </a:t>
            </a:r>
            <a:r>
              <a:rPr lang="en-US" altLang="ko-KR" sz="1400" dirty="0" smtClean="0">
                <a:solidFill>
                  <a:prstClr val="black"/>
                </a:solidFill>
              </a:rPr>
              <a:t>Eco-Ship </a:t>
            </a:r>
            <a:r>
              <a:rPr lang="ko-KR" altLang="en-US" sz="1400" dirty="0" smtClean="0">
                <a:solidFill>
                  <a:prstClr val="black"/>
                </a:solidFill>
              </a:rPr>
              <a:t>컨테이너선의 인도가 예상되면서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인도량은</a:t>
            </a:r>
            <a:r>
              <a:rPr lang="ko-KR" altLang="en-US" sz="1400" dirty="0" smtClean="0">
                <a:solidFill>
                  <a:prstClr val="black"/>
                </a:solidFill>
              </a:rPr>
              <a:t> 증가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prstClr val="black"/>
                </a:solidFill>
              </a:rPr>
              <a:t>초대형선박의 인도가 증가되면서 항로간의 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전배</a:t>
            </a:r>
            <a:r>
              <a:rPr lang="en-US" altLang="ko-KR" sz="1400" dirty="0" smtClean="0">
                <a:solidFill>
                  <a:prstClr val="black"/>
                </a:solidFill>
              </a:rPr>
              <a:t>(Cascading)</a:t>
            </a:r>
            <a:r>
              <a:rPr lang="ko-KR" altLang="en-US" sz="1400" dirty="0" smtClean="0">
                <a:solidFill>
                  <a:prstClr val="black"/>
                </a:solidFill>
              </a:rPr>
              <a:t>은 확산될 것으로 예상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컨테이너선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해체량은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전년대비 소폭 감소  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’13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년을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정점으로 컨테이너선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해체량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/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선복량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비율은 하락 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에코쉽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선박 확대 등으로 연료효율 및 운임경쟁력이 낮은 노후선박의 해체는 점차 증가 전망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컨테이너선 </a:t>
            </a:r>
            <a:r>
              <a:rPr lang="ko-KR" altLang="en-US" sz="1400" b="1" kern="0" dirty="0" err="1" smtClean="0">
                <a:solidFill>
                  <a:schemeClr val="tx1"/>
                </a:solidFill>
                <a:latin typeface="맑은 고딕"/>
                <a:ea typeface="맑은 고딕"/>
              </a:rPr>
              <a:t>인도량</a:t>
            </a:r>
            <a:r>
              <a:rPr lang="ko-KR" altLang="en-US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컨테이너선 </a:t>
            </a: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해체량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추이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309320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Clarkson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9" name="차트 18"/>
          <p:cNvGraphicFramePr/>
          <p:nvPr/>
        </p:nvGraphicFramePr>
        <p:xfrm>
          <a:off x="251521" y="4077072"/>
          <a:ext cx="439248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차트 21"/>
          <p:cNvGraphicFramePr/>
          <p:nvPr/>
        </p:nvGraphicFramePr>
        <p:xfrm>
          <a:off x="4860033" y="4293096"/>
          <a:ext cx="4032448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5004048" y="6335742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Clarkson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3372" y="4077072"/>
            <a:ext cx="7088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천</a:t>
            </a:r>
            <a:r>
              <a:rPr kumimoji="0" lang="en-US" altLang="ko-KR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teu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87388" y="40564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34483" y="4065925"/>
            <a:ext cx="7088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천</a:t>
            </a:r>
            <a:r>
              <a:rPr kumimoji="0" lang="en-US" altLang="ko-KR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teu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22915" y="4109358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- 11 -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251520" y="836712"/>
            <a:ext cx="44644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수급 동향</a:t>
            </a:r>
          </a:p>
        </p:txBody>
      </p:sp>
      <p:sp>
        <p:nvSpPr>
          <p:cNvPr id="60" name="텍스트 개체 틀 4"/>
          <p:cNvSpPr txBox="1">
            <a:spLocks/>
          </p:cNvSpPr>
          <p:nvPr/>
        </p:nvSpPr>
        <p:spPr>
          <a:xfrm>
            <a:off x="251520" y="1340768"/>
            <a:ext cx="8784976" cy="232540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/>
          <a:p>
            <a:pPr marL="265113" lvl="0" indent="-265113">
              <a:spcBef>
                <a:spcPct val="20000"/>
              </a:spcBef>
              <a:buClr>
                <a:srgbClr val="002060"/>
              </a:buClr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 컨테이너선 수주잔량은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백만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TEU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로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전년대비 소폭 증가</a:t>
            </a:r>
            <a:endParaRPr lang="en-US" altLang="ko-KR" sz="1600" b="1" dirty="0" smtClean="0">
              <a:solidFill>
                <a:prstClr val="black"/>
              </a:solidFill>
            </a:endParaRPr>
          </a:p>
          <a:p>
            <a:pPr marL="360363" lvl="1" indent="-204788">
              <a:lnSpc>
                <a:spcPct val="150000"/>
              </a:lnSpc>
              <a:spcBef>
                <a:spcPct val="20000"/>
              </a:spcBef>
              <a:buClr>
                <a:srgbClr val="002060"/>
              </a:buClr>
              <a:buFontTx/>
              <a:buChar char="-"/>
            </a:pPr>
            <a:r>
              <a:rPr lang="en-US" altLang="ko-KR" sz="1400" dirty="0" smtClean="0">
                <a:solidFill>
                  <a:prstClr val="black"/>
                </a:solidFill>
              </a:rPr>
              <a:t>’13</a:t>
            </a:r>
            <a:r>
              <a:rPr lang="ko-KR" altLang="en-US" sz="1400" dirty="0" smtClean="0">
                <a:solidFill>
                  <a:prstClr val="black"/>
                </a:solidFill>
              </a:rPr>
              <a:t>년 컨테이너선 수주잔량</a:t>
            </a:r>
            <a:r>
              <a:rPr lang="en-US" altLang="ko-KR" sz="1400" dirty="0" smtClean="0">
                <a:solidFill>
                  <a:prstClr val="black"/>
                </a:solidFill>
              </a:rPr>
              <a:t>/</a:t>
            </a:r>
            <a:r>
              <a:rPr lang="ko-KR" altLang="en-US" sz="1400" dirty="0" err="1" smtClean="0">
                <a:solidFill>
                  <a:prstClr val="black"/>
                </a:solidFill>
              </a:rPr>
              <a:t>선복량은</a:t>
            </a:r>
            <a:r>
              <a:rPr lang="ko-KR" altLang="en-US" sz="1400" dirty="0" smtClean="0">
                <a:solidFill>
                  <a:prstClr val="black"/>
                </a:solidFill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</a:rPr>
              <a:t>20%</a:t>
            </a:r>
            <a:r>
              <a:rPr lang="ko-KR" altLang="en-US" sz="1400" dirty="0" smtClean="0">
                <a:solidFill>
                  <a:prstClr val="black"/>
                </a:solidFill>
              </a:rPr>
              <a:t>로 하락했으나 </a:t>
            </a:r>
            <a:r>
              <a:rPr lang="en-US" altLang="ko-KR" sz="1400" dirty="0" smtClean="0">
                <a:solidFill>
                  <a:prstClr val="black"/>
                </a:solidFill>
              </a:rPr>
              <a:t>’14</a:t>
            </a:r>
            <a:r>
              <a:rPr lang="ko-KR" altLang="en-US" sz="1400" dirty="0" smtClean="0">
                <a:solidFill>
                  <a:prstClr val="black"/>
                </a:solidFill>
              </a:rPr>
              <a:t>년 다시 상승</a:t>
            </a:r>
            <a:endParaRPr lang="en-US" altLang="ko-KR" sz="1400" dirty="0" smtClean="0">
              <a:solidFill>
                <a:prstClr val="black"/>
              </a:solidFill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ebdings" pitchFamily="18" charset="2"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marR="0" lvl="0" indent="-265113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□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’14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선복량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대비 수주잔량 비중은 컨테이너선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21.9%,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벌크선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22.7%,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탱커선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15.8%</a:t>
            </a:r>
            <a:endParaRPr kumimoji="0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’09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년을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54%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에 달하던 컨테이너선의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선복량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대비 수주잔량은 이후 감소 추세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Tx/>
              <a:buFontTx/>
              <a:buChar char="-"/>
              <a:tabLst/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’14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 컨테이너선과 탱커선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의 수주잔량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/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선복량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비율은 상승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벌크선은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소폭 하락  </a:t>
            </a:r>
            <a:r>
              <a:rPr lang="ko-KR" altLang="en-US" sz="1400" noProof="0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251520" y="3717032"/>
            <a:ext cx="4392488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컨테이너선 수주잔량 추이 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모서리가 둥근 직사각형 64"/>
          <p:cNvSpPr/>
          <p:nvPr/>
        </p:nvSpPr>
        <p:spPr>
          <a:xfrm>
            <a:off x="4857752" y="3717032"/>
            <a:ext cx="4106736" cy="36004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 err="1" smtClean="0">
                <a:solidFill>
                  <a:schemeClr val="tx1"/>
                </a:solidFill>
                <a:latin typeface="맑은 고딕"/>
                <a:ea typeface="맑은 고딕"/>
              </a:rPr>
              <a:t>선종별</a:t>
            </a:r>
            <a:r>
              <a:rPr lang="ko-KR" altLang="en-US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  수주잔량</a:t>
            </a:r>
            <a:r>
              <a:rPr lang="en-US" altLang="ko-KR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/</a:t>
            </a:r>
            <a:r>
              <a:rPr lang="ko-KR" altLang="en-US" sz="1400" b="1" kern="0" dirty="0" err="1" smtClean="0">
                <a:solidFill>
                  <a:schemeClr val="tx1"/>
                </a:solidFill>
                <a:latin typeface="맑은 고딕"/>
                <a:ea typeface="맑은 고딕"/>
              </a:rPr>
              <a:t>선복량</a:t>
            </a:r>
            <a:r>
              <a:rPr lang="ko-KR" altLang="en-US" sz="1400" b="1" kern="0" dirty="0" smtClean="0">
                <a:solidFill>
                  <a:schemeClr val="tx1"/>
                </a:solidFill>
                <a:latin typeface="맑은 고딕"/>
                <a:ea typeface="맑은 고딕"/>
              </a:rPr>
              <a:t> 비교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79512" y="6309320"/>
            <a:ext cx="3456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자료 </a:t>
            </a:r>
            <a:r>
              <a:rPr kumimoji="0" lang="en-US" altLang="ko-KR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Clarkson</a:t>
            </a:r>
            <a:endParaRPr kumimoji="0" lang="ko-KR" altLang="en-US" sz="10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742161" y="4046875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4888607" y="6237312"/>
            <a:ext cx="3816424" cy="288032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100" dirty="0" smtClean="0">
                <a:latin typeface="+mn-ea"/>
                <a:ea typeface="+mn-ea"/>
              </a:rPr>
              <a:t>자료 </a:t>
            </a:r>
            <a:r>
              <a:rPr lang="en-US" altLang="ko-KR" sz="1100" dirty="0" smtClean="0">
                <a:latin typeface="+mn-ea"/>
                <a:ea typeface="+mn-ea"/>
              </a:rPr>
              <a:t>: Clarkson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3372" y="4118883"/>
            <a:ext cx="7088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천</a:t>
            </a:r>
            <a:r>
              <a:rPr kumimoji="0" lang="en-US" altLang="ko-KR" sz="10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teu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7388" y="4098211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(%)</a:t>
            </a:r>
            <a:endParaRPr kumimoji="0" lang="ko-KR" altLang="en-US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18" name="차트 17"/>
          <p:cNvGraphicFramePr/>
          <p:nvPr>
            <p:extLst>
              <p:ext uri="{D42A27DB-BD31-4B8C-83A1-F6EECF244321}">
                <p14:modId xmlns:p14="http://schemas.microsoft.com/office/powerpoint/2010/main" xmlns="" val="1128711551"/>
              </p:ext>
            </p:extLst>
          </p:nvPr>
        </p:nvGraphicFramePr>
        <p:xfrm>
          <a:off x="4857752" y="4046875"/>
          <a:ext cx="403244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타원 20"/>
          <p:cNvSpPr/>
          <p:nvPr/>
        </p:nvSpPr>
        <p:spPr>
          <a:xfrm>
            <a:off x="8460432" y="5373216"/>
            <a:ext cx="429768" cy="432048"/>
          </a:xfrm>
          <a:prstGeom prst="ellipse">
            <a:avLst/>
          </a:prstGeom>
          <a:noFill/>
          <a:ln w="2222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7" name="차트 26"/>
          <p:cNvGraphicFramePr/>
          <p:nvPr/>
        </p:nvGraphicFramePr>
        <p:xfrm>
          <a:off x="251520" y="4293096"/>
          <a:ext cx="4392488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- 12 -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TextBox 1"/>
          <p:cNvSpPr txBox="1"/>
          <p:nvPr/>
        </p:nvSpPr>
        <p:spPr>
          <a:xfrm>
            <a:off x="539552" y="4653136"/>
            <a:ext cx="4320480" cy="276200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 smtClean="0">
                <a:latin typeface="+mn-ea"/>
                <a:ea typeface="+mn-ea"/>
              </a:rPr>
              <a:t>자료 </a:t>
            </a:r>
            <a:r>
              <a:rPr lang="en-US" altLang="ko-KR" sz="1200" dirty="0" smtClean="0">
                <a:latin typeface="+mn-ea"/>
                <a:ea typeface="+mn-ea"/>
              </a:rPr>
              <a:t>: Clarkson, </a:t>
            </a:r>
            <a:r>
              <a:rPr lang="en-US" altLang="ko-KR" sz="1200" dirty="0" err="1" smtClean="0">
                <a:latin typeface="+mn-ea"/>
                <a:ea typeface="+mn-ea"/>
              </a:rPr>
              <a:t>Drewry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76" name="텍스트 개체 틀 4"/>
          <p:cNvSpPr txBox="1">
            <a:spLocks/>
          </p:cNvSpPr>
          <p:nvPr/>
        </p:nvSpPr>
        <p:spPr bwMode="auto">
          <a:xfrm>
            <a:off x="278457" y="5085184"/>
            <a:ext cx="847000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□ ’15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 컨테이너선 미약한 회복세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벌크선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·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탱크선은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’14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년과 유사하거나 소폭 하락 전망 </a:t>
            </a:r>
            <a:endParaRPr lang="en-US" altLang="ko-KR" sz="1600" b="1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  <a:buFontTx/>
              <a:buChar char="-"/>
            </a:pP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컨테이너선은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물동량이 전년대비 증가하면서 미약한 회복세를 보일 전망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Tx/>
              <a:buChar char="-"/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초대형 컨테이너선의 본격적인 인도가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’15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년부터 증가하면서 큰 폭의 시황회복을 기대하기는        어려울 전망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90872" y="764704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2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전망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– 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단기</a:t>
            </a:r>
            <a:endParaRPr kumimoji="0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ahoma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411760" y="1124744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2015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년 </a:t>
            </a:r>
            <a:r>
              <a:rPr kumimoji="0" lang="ko-KR" altLang="en-US" sz="1600" dirty="0" err="1" smtClean="0">
                <a:solidFill>
                  <a:schemeClr val="tx1"/>
                </a:solidFill>
                <a:latin typeface="+mj-ea"/>
                <a:ea typeface="+mj-ea"/>
              </a:rPr>
              <a:t>선종별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 물동량 전망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5" name="TextBox 1"/>
          <p:cNvSpPr txBox="1"/>
          <p:nvPr/>
        </p:nvSpPr>
        <p:spPr>
          <a:xfrm>
            <a:off x="395536" y="1353908"/>
            <a:ext cx="576064" cy="346900"/>
          </a:xfrm>
          <a:prstGeom prst="rect">
            <a:avLst/>
          </a:prstGeom>
          <a:noFill/>
          <a:ln w="9525" cmpd="sng">
            <a:noFill/>
          </a:ln>
          <a:effectLst/>
        </p:spPr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(%)</a:t>
            </a:r>
            <a:endParaRPr kumimoji="0" lang="ko-KR" altLang="en-US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812360" y="2384752"/>
            <a:ext cx="576064" cy="1188263"/>
          </a:xfrm>
          <a:prstGeom prst="rect">
            <a:avLst/>
          </a:prstGeom>
          <a:noFill/>
          <a:ln w="22225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" name="차트 13"/>
          <p:cNvGraphicFramePr/>
          <p:nvPr/>
        </p:nvGraphicFramePr>
        <p:xfrm>
          <a:off x="467544" y="1484784"/>
          <a:ext cx="7852544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- 13 -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16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텍스트 개체 틀 4"/>
          <p:cNvSpPr txBox="1">
            <a:spLocks/>
          </p:cNvSpPr>
          <p:nvPr/>
        </p:nvSpPr>
        <p:spPr bwMode="auto">
          <a:xfrm>
            <a:off x="278457" y="5229200"/>
            <a:ext cx="8470007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□ 세계경제의 회복지연 등으로 해운시장은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’16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년까지 부진 지속 전망</a:t>
            </a:r>
            <a:endParaRPr lang="en-US" altLang="ko-KR" sz="1600" b="1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세계경제의 저성장 기조 진입으로 해상물동량은 약세가 지속될 전망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/>
              <a:t>- ‘14~’17</a:t>
            </a:r>
            <a:r>
              <a:rPr lang="ko-KR" altLang="en-US" sz="1400" dirty="0" smtClean="0"/>
              <a:t>년 연평균 물동량 증가율 </a:t>
            </a:r>
            <a:r>
              <a:rPr lang="en-US" altLang="ko-KR" sz="1400" dirty="0" smtClean="0"/>
              <a:t>4.8%, </a:t>
            </a:r>
            <a:r>
              <a:rPr lang="ko-KR" altLang="en-US" sz="1400" dirty="0" err="1" smtClean="0"/>
              <a:t>선복량</a:t>
            </a:r>
            <a:r>
              <a:rPr lang="ko-KR" altLang="en-US" sz="1400" dirty="0" smtClean="0"/>
              <a:t> 증가율은 </a:t>
            </a:r>
            <a:r>
              <a:rPr lang="en-US" altLang="ko-KR" sz="1400" dirty="0" smtClean="0"/>
              <a:t>4.9% </a:t>
            </a:r>
            <a:r>
              <a:rPr lang="ko-KR" altLang="en-US" sz="1400" dirty="0" smtClean="0"/>
              <a:t>증가 전망 </a:t>
            </a:r>
            <a:endParaRPr lang="en-US" altLang="ko-KR" sz="1400" dirty="0" smtClean="0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81636" y="746232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2.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전망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–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중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·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장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기</a:t>
            </a:r>
            <a:endParaRPr kumimoji="0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ahoma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439468" y="1049255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해운시장 중장기 전망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639268" y="1356965"/>
            <a:ext cx="7728352" cy="3753883"/>
            <a:chOff x="611560" y="1698697"/>
            <a:chExt cx="7728352" cy="3753883"/>
          </a:xfrm>
        </p:grpSpPr>
        <p:sp>
          <p:nvSpPr>
            <p:cNvPr id="25" name="TextBox 1"/>
            <p:cNvSpPr txBox="1"/>
            <p:nvPr/>
          </p:nvSpPr>
          <p:spPr>
            <a:xfrm>
              <a:off x="611560" y="1761700"/>
              <a:ext cx="576064" cy="346900"/>
            </a:xfrm>
            <a:prstGeom prst="rect">
              <a:avLst/>
            </a:prstGeom>
            <a:noFill/>
            <a:ln w="9525" cmpd="sng">
              <a:noFill/>
            </a:ln>
            <a:effectLst/>
          </p:spPr>
          <p:txBody>
            <a:bodyPr wrap="square" rtlCol="0" anchor="ctr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(%)</a:t>
              </a:r>
              <a:endParaRPr kumimoji="0" lang="ko-KR" altLang="en-US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graphicFrame>
          <p:nvGraphicFramePr>
            <p:cNvPr id="28" name="차트 27"/>
            <p:cNvGraphicFramePr/>
            <p:nvPr/>
          </p:nvGraphicFramePr>
          <p:xfrm>
            <a:off x="800225" y="1924188"/>
            <a:ext cx="7300167" cy="35283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cxnSp>
          <p:nvCxnSpPr>
            <p:cNvPr id="29" name="직선 화살표 연결선 28"/>
            <p:cNvCxnSpPr/>
            <p:nvPr/>
          </p:nvCxnSpPr>
          <p:spPr>
            <a:xfrm>
              <a:off x="1256905" y="1977724"/>
              <a:ext cx="1487187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triangle"/>
              <a:tailEnd type="triangle"/>
            </a:ln>
            <a:effectLst/>
          </p:spPr>
        </p:cxnSp>
        <p:sp>
          <p:nvSpPr>
            <p:cNvPr id="30" name="TextBox 6"/>
            <p:cNvSpPr txBox="1"/>
            <p:nvPr/>
          </p:nvSpPr>
          <p:spPr>
            <a:xfrm>
              <a:off x="1420808" y="1698697"/>
              <a:ext cx="1243592" cy="21525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물동량  </a:t>
              </a:r>
              <a:r>
                <a:rPr kumimoji="0" lang="en-US" altLang="ko-KR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&gt; </a:t>
              </a:r>
              <a:r>
                <a: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선복량</a:t>
              </a: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2816100" y="1980486"/>
              <a:ext cx="4287398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triangle"/>
              <a:tailEnd type="triangle"/>
            </a:ln>
            <a:effectLst/>
          </p:spPr>
        </p:cxnSp>
        <p:sp>
          <p:nvSpPr>
            <p:cNvPr id="32" name="TextBox 14"/>
            <p:cNvSpPr txBox="1"/>
            <p:nvPr/>
          </p:nvSpPr>
          <p:spPr>
            <a:xfrm>
              <a:off x="3345051" y="1716114"/>
              <a:ext cx="32294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물동량 </a:t>
              </a:r>
              <a:r>
                <a:rPr kumimoji="0" lang="en-US" altLang="ko-KR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&lt; </a:t>
              </a:r>
              <a:r>
                <a:rPr kumimoji="0" lang="ko-KR" altLang="en-US" sz="11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선복량</a:t>
              </a:r>
              <a:r>
                <a:rPr kumimoji="0" lang="ko-KR" alt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 </a:t>
              </a:r>
              <a:r>
                <a:rPr kumimoji="0" lang="en-US" altLang="ko-KR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(’10</a:t>
              </a:r>
              <a:r>
                <a:rPr kumimoji="0" lang="ko-KR" altLang="en-US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년 제외</a:t>
              </a:r>
              <a:r>
                <a:rPr kumimoji="0" lang="en-US" altLang="ko-KR" sz="11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)</a:t>
              </a:r>
              <a:endParaRPr kumimoji="0" lang="ko-KR" altLang="en-US" sz="11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/>
                <a:cs typeface="+mn-cs"/>
              </a:endParaRPr>
            </a:p>
          </p:txBody>
        </p:sp>
        <p:sp>
          <p:nvSpPr>
            <p:cNvPr id="33" name="TextBox 18"/>
            <p:cNvSpPr txBox="1"/>
            <p:nvPr/>
          </p:nvSpPr>
          <p:spPr>
            <a:xfrm>
              <a:off x="7191647" y="1765230"/>
              <a:ext cx="114826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물동량 </a:t>
              </a:r>
              <a:r>
                <a:rPr kumimoji="0" lang="en-US" altLang="ko-KR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&gt;</a:t>
              </a:r>
              <a:r>
                <a: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/>
                  <a:cs typeface="+mn-cs"/>
                </a:rPr>
                <a:t>선복량</a:t>
              </a:r>
            </a:p>
          </p:txBody>
        </p:sp>
        <p:cxnSp>
          <p:nvCxnSpPr>
            <p:cNvPr id="34" name="직선 화살표 연결선 33"/>
            <p:cNvCxnSpPr/>
            <p:nvPr/>
          </p:nvCxnSpPr>
          <p:spPr>
            <a:xfrm>
              <a:off x="7281943" y="1977724"/>
              <a:ext cx="1004732" cy="0"/>
            </a:xfrm>
            <a:prstGeom prst="straightConnector1">
              <a:avLst/>
            </a:prstGeom>
            <a:noFill/>
            <a:ln w="19050" cap="flat" cmpd="sng" algn="ctr">
              <a:solidFill>
                <a:sysClr val="windowText" lastClr="000000">
                  <a:shade val="95000"/>
                  <a:satMod val="105000"/>
                </a:sysClr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35" name="직선 연결선 34"/>
            <p:cNvCxnSpPr/>
            <p:nvPr/>
          </p:nvCxnSpPr>
          <p:spPr>
            <a:xfrm>
              <a:off x="2816100" y="1888340"/>
              <a:ext cx="0" cy="2232156"/>
            </a:xfrm>
            <a:prstGeom prst="line">
              <a:avLst/>
            </a:prstGeom>
            <a:noFill/>
            <a:ln w="19050" cap="flat" cmpd="sng" algn="ctr">
              <a:solidFill>
                <a:srgbClr val="FF0000"/>
              </a:solidFill>
              <a:prstDash val="dash"/>
            </a:ln>
            <a:effectLst/>
          </p:spPr>
        </p:cxnSp>
        <p:cxnSp>
          <p:nvCxnSpPr>
            <p:cNvPr id="36" name="직선 연결선 35"/>
            <p:cNvCxnSpPr/>
            <p:nvPr/>
          </p:nvCxnSpPr>
          <p:spPr>
            <a:xfrm>
              <a:off x="7208791" y="1700900"/>
              <a:ext cx="0" cy="2376172"/>
            </a:xfrm>
            <a:prstGeom prst="line">
              <a:avLst/>
            </a:prstGeom>
            <a:noFill/>
            <a:ln w="19050" cap="flat" cmpd="sng" algn="ctr">
              <a:solidFill>
                <a:srgbClr val="4F81BD"/>
              </a:solidFill>
              <a:prstDash val="dash"/>
            </a:ln>
            <a:effectLst/>
          </p:spPr>
        </p:cxnSp>
      </p:grpSp>
      <p:sp>
        <p:nvSpPr>
          <p:cNvPr id="51" name="TextBox 1"/>
          <p:cNvSpPr txBox="1"/>
          <p:nvPr/>
        </p:nvSpPr>
        <p:spPr>
          <a:xfrm>
            <a:off x="899810" y="4703628"/>
            <a:ext cx="2942874" cy="276200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 smtClean="0">
                <a:latin typeface="+mn-ea"/>
              </a:rPr>
              <a:t>주    </a:t>
            </a:r>
            <a:r>
              <a:rPr lang="en-US" altLang="ko-KR" dirty="0" smtClean="0">
                <a:latin typeface="+mn-ea"/>
              </a:rPr>
              <a:t>: 14</a:t>
            </a:r>
            <a:r>
              <a:rPr lang="ko-KR" altLang="en-US" dirty="0" smtClean="0">
                <a:latin typeface="+mn-ea"/>
              </a:rPr>
              <a:t>년 이후는 산업은행 </a:t>
            </a:r>
            <a:r>
              <a:rPr lang="ko-KR" altLang="en-US" dirty="0" err="1" smtClean="0">
                <a:latin typeface="+mn-ea"/>
              </a:rPr>
              <a:t>조사분석부</a:t>
            </a:r>
            <a:r>
              <a:rPr lang="ko-KR" altLang="en-US" dirty="0" smtClean="0">
                <a:latin typeface="+mn-ea"/>
              </a:rPr>
              <a:t> 추정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809461" y="4925006"/>
            <a:ext cx="269657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dirty="0" smtClean="0">
                <a:solidFill>
                  <a:prstClr val="black"/>
                </a:solidFill>
              </a:rPr>
              <a:t>자료 </a:t>
            </a:r>
            <a:r>
              <a:rPr lang="en-US" altLang="ko-KR" sz="1100" dirty="0" smtClean="0">
                <a:solidFill>
                  <a:prstClr val="black"/>
                </a:solidFill>
              </a:rPr>
              <a:t>: </a:t>
            </a:r>
            <a:r>
              <a:rPr lang="en-US" altLang="ko-KR" sz="1100" dirty="0" err="1" smtClean="0">
                <a:solidFill>
                  <a:prstClr val="black"/>
                </a:solidFill>
              </a:rPr>
              <a:t>Fearnleys</a:t>
            </a:r>
            <a:r>
              <a:rPr lang="en-US" altLang="ko-KR" sz="1100" dirty="0" smtClean="0">
                <a:solidFill>
                  <a:prstClr val="black"/>
                </a:solidFill>
              </a:rPr>
              <a:t>, SSY, MSI, Clarkson </a:t>
            </a:r>
            <a:r>
              <a:rPr lang="ko-KR" altLang="en-US" sz="1100" dirty="0" smtClean="0">
                <a:solidFill>
                  <a:prstClr val="black"/>
                </a:solidFill>
              </a:rPr>
              <a:t>등 </a:t>
            </a:r>
            <a:endParaRPr lang="ko-KR" altLang="en-US" sz="1600" dirty="0"/>
          </a:p>
        </p:txBody>
      </p:sp>
      <p:sp>
        <p:nvSpPr>
          <p:cNvPr id="21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- 14 -</a:t>
            </a:r>
            <a:endParaRPr lang="en-US" altLang="ko-KR" sz="1100" dirty="0">
              <a:latin typeface="+mj-ea"/>
              <a:ea typeface="+mj-ea"/>
            </a:endParaRPr>
          </a:p>
        </p:txBody>
      </p:sp>
      <p:sp>
        <p:nvSpPr>
          <p:cNvPr id="24" name="제목 3"/>
          <p:cNvSpPr>
            <a:spLocks noGrp="1"/>
          </p:cNvSpPr>
          <p:nvPr>
            <p:ph type="title"/>
          </p:nvPr>
        </p:nvSpPr>
        <p:spPr>
          <a:xfrm>
            <a:off x="123372" y="126410"/>
            <a:ext cx="5384732" cy="566286"/>
          </a:xfrm>
        </p:spPr>
        <p:txBody>
          <a:bodyPr/>
          <a:lstStyle/>
          <a:p>
            <a:r>
              <a:rPr lang="en-US" altLang="ko-KR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dirty="0">
              <a:solidFill>
                <a:srgbClr val="003264"/>
              </a:solidFill>
              <a:latin typeface="HY강B" pitchFamily="18" charset="-127"/>
              <a:ea typeface="HY강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6143"/>
            <a:ext cx="9144000" cy="6858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5850" y="836712"/>
            <a:ext cx="38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Ⅰ.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 경제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50" y="1687335"/>
            <a:ext cx="532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50" y="2562234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Ⅲ. </a:t>
            </a:r>
            <a:r>
              <a:rPr lang="ko-KR" altLang="en-US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 이슈 점검</a:t>
            </a:r>
            <a:endParaRPr lang="ko-KR" altLang="en-US" sz="2400" dirty="0" smtClean="0">
              <a:solidFill>
                <a:srgbClr val="00206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850" y="4479503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Ⅳ.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요약 및 제언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5890" y="3023899"/>
            <a:ext cx="48222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선박의 초대형화 </a:t>
            </a:r>
            <a:r>
              <a:rPr lang="en-US" altLang="ko-KR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 </a:t>
            </a:r>
          </a:p>
          <a:p>
            <a:pPr marL="268288" indent="-268288">
              <a:lnSpc>
                <a:spcPct val="150000"/>
              </a:lnSpc>
              <a:buFont typeface="+mj-lt"/>
              <a:buAutoNum type="arabicPeriod"/>
            </a:pP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</a:t>
            </a:r>
            <a:r>
              <a:rPr lang="ko-KR" altLang="en-US" sz="2000" b="1" dirty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시장 경쟁구도 </a:t>
            </a:r>
            <a:r>
              <a:rPr lang="ko-KR" altLang="en-US" sz="2000" b="1" dirty="0" smtClean="0">
                <a:solidFill>
                  <a:srgbClr val="003264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변화</a:t>
            </a:r>
            <a:endParaRPr lang="en-US" altLang="ko-KR" sz="2000" b="1" dirty="0" smtClean="0">
              <a:solidFill>
                <a:srgbClr val="003264"/>
              </a:solidFill>
              <a:latin typeface="HY강B" pitchFamily="18" charset="-127"/>
              <a:ea typeface="HY강B" pitchFamily="18" charset="-127"/>
              <a:cs typeface="Times New Roman" pitchFamily="18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6124" y="2571487"/>
            <a:ext cx="5252020" cy="1468075"/>
          </a:xfrm>
          <a:prstGeom prst="rect">
            <a:avLst/>
          </a:prstGeom>
          <a:noFill/>
          <a:ln w="158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820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텍스트 개체 틀 4"/>
          <p:cNvSpPr txBox="1">
            <a:spLocks/>
          </p:cNvSpPr>
          <p:nvPr/>
        </p:nvSpPr>
        <p:spPr bwMode="auto">
          <a:xfrm>
            <a:off x="323477" y="5340678"/>
            <a:ext cx="8208963" cy="1179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10,000TEU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이상 선박은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’10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5.8% → ‘14.7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월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16.8%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로 증가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r>
              <a:rPr lang="ko-KR" altLang="en-US" sz="1400" noProof="0" dirty="0" smtClean="0">
                <a:solidFill>
                  <a:sysClr val="windowText" lastClr="000000"/>
                </a:solidFill>
              </a:rPr>
              <a:t>컨테이너선의 초대형화는 </a:t>
            </a:r>
            <a:r>
              <a:rPr lang="ko-KR" altLang="en-US" sz="1400" noProof="0" dirty="0" err="1" smtClean="0">
                <a:solidFill>
                  <a:sysClr val="windowText" lastClr="000000"/>
                </a:solidFill>
              </a:rPr>
              <a:t>벌크선과</a:t>
            </a:r>
            <a:r>
              <a:rPr lang="ko-KR" altLang="en-US" sz="1400" noProof="0" dirty="0" smtClean="0">
                <a:solidFill>
                  <a:sysClr val="windowText" lastClr="000000"/>
                </a:solidFill>
              </a:rPr>
              <a:t> 탱크선 등으로 확대 추세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’14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 현재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18,000TEU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선박이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’30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년에는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30,000TEU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로 성장 전망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002060"/>
              </a:buClr>
              <a:buSzTx/>
              <a:buFont typeface="Webdings" pitchFamily="18" charset="2"/>
              <a:buChar char="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4499992" y="4910971"/>
            <a:ext cx="23762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자료</a:t>
            </a:r>
            <a:r>
              <a:rPr lang="en-US" altLang="ko-KR" sz="1100" dirty="0" smtClean="0"/>
              <a:t> : </a:t>
            </a:r>
            <a:r>
              <a:rPr lang="ko-KR" altLang="en-US" sz="1100" dirty="0" smtClean="0"/>
              <a:t>부산 국제 </a:t>
            </a:r>
            <a:r>
              <a:rPr lang="ko-KR" altLang="en-US" sz="1100" dirty="0" err="1" smtClean="0"/>
              <a:t>항만컨퍼런스</a:t>
            </a:r>
            <a:r>
              <a:rPr lang="ko-KR" altLang="en-US" sz="1100" dirty="0" smtClean="0"/>
              <a:t> </a:t>
            </a:r>
            <a:endParaRPr lang="ko-KR" altLang="en-US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2744" y="1663977"/>
            <a:ext cx="4273672" cy="3246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322263" y="1663977"/>
          <a:ext cx="4177729" cy="32179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02326"/>
                <a:gridCol w="799139"/>
                <a:gridCol w="729584"/>
                <a:gridCol w="854592"/>
                <a:gridCol w="792088"/>
              </a:tblGrid>
              <a:tr h="21985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u="none" strike="noStrike" dirty="0" smtClean="0">
                          <a:solidFill>
                            <a:srgbClr val="002060"/>
                          </a:solidFill>
                        </a:rPr>
                        <a:t>선박크기</a:t>
                      </a:r>
                      <a:endParaRPr lang="en-US" altLang="ko-KR" sz="1200" b="0" u="none" strike="noStrike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 fontAlgn="ctr"/>
                      <a:r>
                        <a:rPr lang="en-US" altLang="ko-KR" sz="1200" b="0" u="none" strike="noStrike" dirty="0" smtClean="0">
                          <a:solidFill>
                            <a:srgbClr val="002060"/>
                          </a:solidFill>
                        </a:rPr>
                        <a:t>(TEU)</a:t>
                      </a:r>
                      <a:endParaRPr lang="en-US" altLang="ko-KR" sz="1200" b="0" i="0" u="none" strike="noStrike" dirty="0" smtClean="0">
                        <a:solidFill>
                          <a:srgbClr val="00206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dirty="0" smtClean="0">
                          <a:solidFill>
                            <a:srgbClr val="002060"/>
                          </a:solidFill>
                        </a:rPr>
                        <a:t>2010</a:t>
                      </a:r>
                      <a:endParaRPr lang="ko-KR" altLang="en-US" sz="1200" b="0" i="0" u="none" strike="noStrike" dirty="0">
                        <a:solidFill>
                          <a:srgbClr val="00206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kern="1200" spc="-150" dirty="0" smtClean="0">
                          <a:solidFill>
                            <a:srgbClr val="002060"/>
                          </a:solidFill>
                        </a:rPr>
                        <a:t>2014. 7</a:t>
                      </a:r>
                      <a:r>
                        <a:rPr lang="en-US" altLang="ko-KR" sz="1200" b="0" kern="1200" spc="-15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ko-KR" altLang="en-US" sz="1200" b="0" kern="1200" spc="-150" baseline="0" dirty="0" smtClean="0">
                          <a:solidFill>
                            <a:srgbClr val="002060"/>
                          </a:solidFill>
                        </a:rPr>
                        <a:t>월</a:t>
                      </a:r>
                      <a:endParaRPr lang="ko-KR" altLang="en-US" sz="1200" b="0" kern="1200" spc="-15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kern="1200" spc="-15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198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/>
                        <a:t>선복량</a:t>
                      </a:r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비중</a:t>
                      </a:r>
                      <a:r>
                        <a:rPr lang="en-US" altLang="ko-KR" sz="1100" dirty="0" smtClean="0"/>
                        <a:t>(%)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kern="1200" spc="-150" dirty="0" err="1" smtClean="0"/>
                        <a:t>선복량</a:t>
                      </a:r>
                      <a:endParaRPr lang="ko-KR" altLang="en-US" sz="1100" b="0" kern="1200" spc="-15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비중</a:t>
                      </a:r>
                      <a:r>
                        <a:rPr kumimoji="0" lang="en-US" altLang="ko-KR" sz="11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(%)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10,000 </a:t>
                      </a:r>
                      <a:r>
                        <a:rPr lang="ko-KR" altLang="en-US" sz="1050" u="none" strike="noStrike" dirty="0" smtClean="0"/>
                        <a:t>이상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832</a:t>
                      </a:r>
                      <a:endParaRPr lang="en-US" altLang="ko-KR" sz="105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5.8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2,933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16.8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7,500~9,999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2,262</a:t>
                      </a:r>
                      <a:endParaRPr lang="en-US" altLang="ko-KR" sz="1050" b="0" i="0" u="none" strike="noStrike" dirty="0" smtClean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15.9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3,489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19.6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5,100~7,499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2,630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18.5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3,032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17.1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3,000~5,099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4,168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29.3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4,223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23.7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1,000~2,999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3,642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25.6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3,423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19.2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 smtClean="0"/>
                        <a:t>100~999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691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4.9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634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3.6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88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 smtClean="0"/>
                        <a:t>합계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14,225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100.0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17,794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50" u="none" strike="noStrike" dirty="0" smtClean="0"/>
                        <a:t>100.0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latin typeface="+mn-lt"/>
                        <a:ea typeface="맑은 고딕" pitchFamily="50" charset="-127"/>
                      </a:endParaRPr>
                    </a:p>
                  </a:txBody>
                  <a:tcPr marL="36000" marR="18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51520" y="4869160"/>
            <a:ext cx="23762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자료</a:t>
            </a:r>
            <a:r>
              <a:rPr lang="en-US" altLang="ko-KR" sz="1100" dirty="0" smtClean="0"/>
              <a:t> : </a:t>
            </a:r>
            <a:r>
              <a:rPr lang="en-US" altLang="ko-KR" sz="1100" dirty="0" err="1" smtClean="0"/>
              <a:t>Alphaliner</a:t>
            </a:r>
            <a:endParaRPr lang="ko-KR" altLang="en-US" sz="1100" dirty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46088" y="764704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선박의 초대형화</a:t>
            </a:r>
          </a:p>
        </p:txBody>
      </p:sp>
      <p:sp>
        <p:nvSpPr>
          <p:cNvPr id="16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869911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Ⅲ. </a:t>
            </a:r>
            <a:r>
              <a:rPr lang="ko-KR" altLang="en-US" b="1" dirty="0" smtClean="0">
                <a:latin typeface="+mj-ea"/>
                <a:ea typeface="+mj-ea"/>
              </a:rPr>
              <a:t>주요 이슈 점검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78457" y="1204886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최근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년간 초대형선 비중 증가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003767" y="1196752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선박의 초대형화 향후 전망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5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- 16 -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754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466465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Ⅲ. </a:t>
            </a:r>
            <a:r>
              <a:rPr lang="ko-KR" altLang="en-US" b="1" dirty="0" smtClean="0">
                <a:latin typeface="+mj-ea"/>
                <a:ea typeface="+mj-ea"/>
              </a:rPr>
              <a:t>주요 이슈 점검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46088" y="764704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선박의 초대형화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827584" y="2060848"/>
          <a:ext cx="7632847" cy="1645838"/>
        </p:xfrm>
        <a:graphic>
          <a:graphicData uri="http://schemas.openxmlformats.org/drawingml/2006/table">
            <a:tbl>
              <a:tblPr/>
              <a:tblGrid>
                <a:gridCol w="1567532"/>
                <a:gridCol w="1069655"/>
                <a:gridCol w="1248915"/>
                <a:gridCol w="1248915"/>
                <a:gridCol w="1248915"/>
                <a:gridCol w="1248915"/>
              </a:tblGrid>
              <a:tr h="3408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dirty="0">
                          <a:latin typeface="+mn-ea"/>
                          <a:ea typeface="+mn-ea"/>
                        </a:rPr>
                        <a:t>’09</a:t>
                      </a:r>
                      <a:endParaRPr lang="en-US" sz="2000" dirty="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>
                          <a:latin typeface="+mn-ea"/>
                          <a:ea typeface="+mn-ea"/>
                        </a:rPr>
                        <a:t>’10</a:t>
                      </a:r>
                      <a:endParaRPr 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>
                          <a:latin typeface="+mn-ea"/>
                          <a:ea typeface="+mn-ea"/>
                        </a:rPr>
                        <a:t>’11</a:t>
                      </a:r>
                      <a:endParaRPr 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>
                          <a:latin typeface="+mn-ea"/>
                          <a:ea typeface="+mn-ea"/>
                        </a:rPr>
                        <a:t>’12</a:t>
                      </a:r>
                      <a:endParaRPr 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>
                          <a:latin typeface="+mn-ea"/>
                          <a:ea typeface="+mn-ea"/>
                        </a:rPr>
                        <a:t>’13</a:t>
                      </a:r>
                      <a:endParaRPr 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E5FA"/>
                    </a:solidFill>
                  </a:tcPr>
                </a:tc>
              </a:tr>
              <a:tr h="4530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400" dirty="0">
                          <a:latin typeface="+mn-ea"/>
                          <a:ea typeface="+mn-ea"/>
                        </a:rPr>
                        <a:t>컨테이너선</a:t>
                      </a:r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0.6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4.7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13.9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2.1</a:t>
                      </a:r>
                      <a:endParaRPr lang="en-US" sz="14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14.6</a:t>
                      </a:r>
                      <a:endParaRPr lang="en-US" sz="14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51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400">
                          <a:latin typeface="+mn-ea"/>
                          <a:ea typeface="+mn-ea"/>
                        </a:rPr>
                        <a:t>벌크선</a:t>
                      </a:r>
                      <a:endParaRPr lang="ko-KR" alt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5.9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9.2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3.3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1.6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10.7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51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400">
                          <a:latin typeface="+mn-ea"/>
                          <a:ea typeface="+mn-ea"/>
                        </a:rPr>
                        <a:t>탱크선</a:t>
                      </a:r>
                      <a:endParaRPr lang="ko-KR" altLang="en-US" sz="2000"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1.8</a:t>
                      </a:r>
                      <a:endParaRPr lang="en-US" sz="14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5.6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0.3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5941" marR="3594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1.3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12700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4.3</a:t>
                      </a:r>
                      <a:endParaRPr lang="en-US" sz="14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2483768" y="1348901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&lt; </a:t>
            </a:r>
            <a:r>
              <a:rPr kumimoji="0"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초대형 선박 신규 발주금액 추이</a:t>
            </a:r>
            <a:r>
              <a:rPr kumimoji="0"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12034" y="1753071"/>
            <a:ext cx="1764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/>
              <a:t>(</a:t>
            </a:r>
            <a:r>
              <a:rPr lang="ko-KR" altLang="en-US" sz="1400" dirty="0" smtClean="0"/>
              <a:t>단위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십억달러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0" name="TextBox 1"/>
          <p:cNvSpPr txBox="1"/>
          <p:nvPr/>
        </p:nvSpPr>
        <p:spPr>
          <a:xfrm>
            <a:off x="827584" y="3722711"/>
            <a:ext cx="6840760" cy="276200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 smtClean="0">
                <a:latin typeface="+mn-ea"/>
              </a:rPr>
              <a:t>주    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ko-KR" altLang="en-US" sz="1200" dirty="0" err="1" smtClean="0">
                <a:latin typeface="+mn-ea"/>
              </a:rPr>
              <a:t>벌크선</a:t>
            </a:r>
            <a:r>
              <a:rPr lang="ko-KR" altLang="en-US" sz="1200" dirty="0" smtClean="0">
                <a:latin typeface="+mn-ea"/>
              </a:rPr>
              <a:t> </a:t>
            </a:r>
            <a:r>
              <a:rPr lang="en-US" altLang="ko-KR" sz="1200" dirty="0" err="1" smtClean="0">
                <a:latin typeface="+mn-ea"/>
              </a:rPr>
              <a:t>Capesize</a:t>
            </a:r>
            <a:r>
              <a:rPr lang="en-US" altLang="ko-KR" sz="1200" dirty="0" smtClean="0">
                <a:latin typeface="+mn-ea"/>
              </a:rPr>
              <a:t> 100,000 DWT  </a:t>
            </a:r>
            <a:r>
              <a:rPr lang="ko-KR" altLang="en-US" sz="1200" dirty="0" smtClean="0">
                <a:latin typeface="+mn-ea"/>
              </a:rPr>
              <a:t>이상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탱커선 </a:t>
            </a:r>
            <a:r>
              <a:rPr lang="en-US" altLang="ko-KR" sz="1200" dirty="0" smtClean="0">
                <a:latin typeface="+mn-ea"/>
              </a:rPr>
              <a:t>VLCC 200,000 DWT </a:t>
            </a:r>
            <a:r>
              <a:rPr lang="ko-KR" altLang="en-US" sz="1200" dirty="0" smtClean="0">
                <a:latin typeface="+mn-ea"/>
              </a:rPr>
              <a:t>이상 기준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37234" y="3944089"/>
            <a:ext cx="16609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 smtClean="0">
                <a:solidFill>
                  <a:prstClr val="black"/>
                </a:solidFill>
              </a:rPr>
              <a:t>자료 </a:t>
            </a:r>
            <a:r>
              <a:rPr lang="en-US" altLang="ko-KR" sz="1200" dirty="0" smtClean="0">
                <a:solidFill>
                  <a:prstClr val="black"/>
                </a:solidFill>
              </a:rPr>
              <a:t>: Clarkson</a:t>
            </a:r>
            <a:endParaRPr lang="ko-KR" altLang="en-US" dirty="0"/>
          </a:p>
        </p:txBody>
      </p:sp>
      <p:sp>
        <p:nvSpPr>
          <p:cNvPr id="12" name="텍스트 개체 틀 4"/>
          <p:cNvSpPr txBox="1">
            <a:spLocks/>
          </p:cNvSpPr>
          <p:nvPr/>
        </p:nvSpPr>
        <p:spPr bwMode="auto">
          <a:xfrm>
            <a:off x="683517" y="4437112"/>
            <a:ext cx="8208963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ko-KR" altLang="en-US" sz="1600" b="1" dirty="0" smtClean="0">
                <a:solidFill>
                  <a:sysClr val="windowText" lastClr="000000"/>
                </a:solidFill>
              </a:rPr>
              <a:t>선박의 초대형화가 전 선종으로 확대 추세 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r>
              <a:rPr lang="ko-KR" altLang="en-US" sz="1400" noProof="0" dirty="0" smtClean="0">
                <a:solidFill>
                  <a:sysClr val="windowText" lastClr="000000"/>
                </a:solidFill>
              </a:rPr>
              <a:t>컨테이너선의 초대형화는 </a:t>
            </a:r>
            <a:r>
              <a:rPr lang="ko-KR" altLang="en-US" sz="1400" noProof="0" dirty="0" err="1" smtClean="0">
                <a:solidFill>
                  <a:sysClr val="windowText" lastClr="000000"/>
                </a:solidFill>
              </a:rPr>
              <a:t>벌크선과</a:t>
            </a:r>
            <a:r>
              <a:rPr lang="ko-KR" altLang="en-US" sz="1400" noProof="0" dirty="0" smtClean="0">
                <a:solidFill>
                  <a:sysClr val="windowText" lastClr="000000"/>
                </a:solidFill>
              </a:rPr>
              <a:t> 탱크선 등으로 확대 추세</a:t>
            </a:r>
            <a:endParaRPr lang="en-US" altLang="ko-KR" sz="1400" noProof="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경쟁우위 확보를 위한 해운사의 초대형선박 발주로 초대형 선박에 대한 투자 금액 증가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endParaRPr lang="en-US" altLang="ko-KR" sz="400" dirty="0" smtClean="0">
              <a:solidFill>
                <a:sysClr val="windowText" lastClr="000000"/>
              </a:solidFill>
            </a:endParaRPr>
          </a:p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ko-KR" altLang="en-US" sz="1600" b="1" dirty="0" smtClean="0">
                <a:solidFill>
                  <a:sysClr val="windowText" lastClr="000000"/>
                </a:solidFill>
              </a:rPr>
              <a:t>선사들은 수송원가 절감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선박 건조단가 인하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연료 감축 등 비용 절감 효과를 위해 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   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초대형선박 발주 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360363" marR="0" lvl="1" indent="-204788" algn="l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002060"/>
              </a:buClr>
              <a:buSzTx/>
              <a:buFont typeface="Webdings" pitchFamily="18" charset="2"/>
              <a:buChar char=""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- 17 -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869911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Ⅲ. </a:t>
            </a:r>
            <a:r>
              <a:rPr lang="ko-KR" altLang="en-US" b="1" dirty="0" smtClean="0">
                <a:latin typeface="+mj-ea"/>
                <a:ea typeface="+mj-ea"/>
              </a:rPr>
              <a:t>주요 이슈 점검</a:t>
            </a: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1" name="TextBox 1"/>
          <p:cNvSpPr txBox="1"/>
          <p:nvPr/>
        </p:nvSpPr>
        <p:spPr>
          <a:xfrm>
            <a:off x="162489" y="4989944"/>
            <a:ext cx="4320480" cy="311264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 smtClean="0">
                <a:latin typeface="+mn-ea"/>
                <a:ea typeface="+mn-ea"/>
              </a:rPr>
              <a:t>자료 </a:t>
            </a:r>
            <a:r>
              <a:rPr lang="en-US" altLang="ko-KR" sz="1200" dirty="0" smtClean="0">
                <a:latin typeface="+mn-ea"/>
                <a:ea typeface="+mn-ea"/>
              </a:rPr>
              <a:t>: </a:t>
            </a:r>
            <a:r>
              <a:rPr lang="en-US" altLang="ko-KR" sz="1200" dirty="0" err="1" smtClean="0">
                <a:latin typeface="+mn-ea"/>
                <a:ea typeface="+mn-ea"/>
              </a:rPr>
              <a:t>Alphaliner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46088" y="764704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2. 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정기선 시장 경쟁구도 변화 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0732" y="1164814"/>
            <a:ext cx="24236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>
                <a:latin typeface="+mj-ea"/>
                <a:ea typeface="+mj-ea"/>
              </a:rPr>
              <a:t>&lt; </a:t>
            </a:r>
            <a:r>
              <a:rPr lang="ko-KR" altLang="en-US" sz="1600" dirty="0" smtClean="0">
                <a:latin typeface="+mj-ea"/>
                <a:ea typeface="+mj-ea"/>
              </a:rPr>
              <a:t>현 재 </a:t>
            </a:r>
            <a:r>
              <a:rPr lang="en-US" altLang="ko-KR" sz="1600" dirty="0" smtClean="0">
                <a:latin typeface="+mj-ea"/>
                <a:ea typeface="+mj-ea"/>
              </a:rPr>
              <a:t>&gt;</a:t>
            </a:r>
            <a:endParaRPr lang="ko-KR" altLang="en-US" sz="1600" dirty="0"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44008" y="1164814"/>
            <a:ext cx="2465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>
                <a:latin typeface="+mj-ea"/>
                <a:ea typeface="+mj-ea"/>
              </a:rPr>
              <a:t>&lt; </a:t>
            </a:r>
            <a:r>
              <a:rPr lang="ko-KR" altLang="en-US" sz="1600" dirty="0" smtClean="0">
                <a:latin typeface="+mj-ea"/>
                <a:ea typeface="+mj-ea"/>
              </a:rPr>
              <a:t>향후 전망</a:t>
            </a:r>
            <a:r>
              <a:rPr lang="en-US" altLang="ko-KR" sz="1600" dirty="0" smtClean="0">
                <a:latin typeface="+mj-ea"/>
                <a:ea typeface="+mj-ea"/>
              </a:rPr>
              <a:t>(‘15.1</a:t>
            </a:r>
            <a:r>
              <a:rPr lang="ko-KR" altLang="en-US" sz="1600" dirty="0" smtClean="0">
                <a:latin typeface="+mj-ea"/>
                <a:ea typeface="+mj-ea"/>
              </a:rPr>
              <a:t>월</a:t>
            </a:r>
            <a:r>
              <a:rPr lang="en-US" altLang="ko-KR" sz="1600" dirty="0" smtClean="0">
                <a:latin typeface="+mj-ea"/>
                <a:ea typeface="+mj-ea"/>
              </a:rPr>
              <a:t>)</a:t>
            </a:r>
            <a:r>
              <a:rPr lang="ko-KR" altLang="en-US" sz="1600" dirty="0" smtClean="0">
                <a:latin typeface="+mj-ea"/>
                <a:ea typeface="+mj-ea"/>
              </a:rPr>
              <a:t> </a:t>
            </a:r>
            <a:r>
              <a:rPr lang="en-US" altLang="ko-KR" sz="1600" dirty="0" smtClean="0">
                <a:latin typeface="+mj-ea"/>
                <a:ea typeface="+mj-ea"/>
              </a:rPr>
              <a:t>&gt;</a:t>
            </a:r>
            <a:endParaRPr lang="ko-KR" altLang="en-US" sz="1600" dirty="0">
              <a:latin typeface="+mj-ea"/>
              <a:ea typeface="+mj-ea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144017" y="1556792"/>
            <a:ext cx="8965631" cy="3600400"/>
            <a:chOff x="144017" y="1511579"/>
            <a:chExt cx="8965631" cy="3312368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1080120" y="1583587"/>
              <a:ext cx="1800200" cy="1166530"/>
            </a:xfrm>
            <a:prstGeom prst="round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u="sng" dirty="0" smtClean="0">
                  <a:solidFill>
                    <a:schemeClr val="tx1"/>
                  </a:solidFill>
                  <a:ea typeface="HY강M" pitchFamily="18" charset="-127"/>
                </a:rPr>
                <a:t>초대형 독립선사</a:t>
              </a:r>
              <a:endParaRPr lang="en-US" altLang="ko-KR" sz="1400" b="1" u="sng" dirty="0" smtClean="0">
                <a:solidFill>
                  <a:schemeClr val="tx1"/>
                </a:solidFill>
                <a:ea typeface="HY강M" pitchFamily="18" charset="-127"/>
              </a:endParaRPr>
            </a:p>
            <a:p>
              <a:pPr algn="ctr"/>
              <a:r>
                <a:rPr lang="en-US" altLang="ko-KR" sz="1400" dirty="0" err="1" smtClean="0">
                  <a:solidFill>
                    <a:schemeClr val="tx1"/>
                  </a:solidFill>
                  <a:ea typeface="HY강M" pitchFamily="18" charset="-127"/>
                </a:rPr>
                <a:t>Maersk</a:t>
              </a:r>
              <a:r>
                <a:rPr lang="en-US" altLang="ko-KR" sz="1400" dirty="0" smtClean="0">
                  <a:solidFill>
                    <a:schemeClr val="tx1"/>
                  </a:solidFill>
                  <a:ea typeface="HY강M" pitchFamily="18" charset="-127"/>
                </a:rPr>
                <a:t>, MSC, </a:t>
              </a:r>
            </a:p>
            <a:p>
              <a:pPr algn="ctr"/>
              <a:r>
                <a:rPr lang="en-US" altLang="ko-KR" sz="1400" dirty="0" smtClean="0">
                  <a:solidFill>
                    <a:schemeClr val="tx1"/>
                  </a:solidFill>
                  <a:ea typeface="HY강M" pitchFamily="18" charset="-127"/>
                </a:rPr>
                <a:t>CMA CGM</a:t>
              </a:r>
              <a:endParaRPr lang="en-US" altLang="ko-KR" sz="1100" b="1" dirty="0" smtClean="0">
                <a:solidFill>
                  <a:schemeClr val="tx1"/>
                </a:solidFill>
                <a:ea typeface="HY강M" pitchFamily="18" charset="-127"/>
              </a:endParaRPr>
            </a:p>
            <a:p>
              <a:pPr algn="ctr"/>
              <a:r>
                <a:rPr lang="ko-KR" altLang="en-US" sz="1100" b="1" dirty="0" err="1" smtClean="0">
                  <a:solidFill>
                    <a:srgbClr val="FF0000"/>
                  </a:solidFill>
                  <a:ea typeface="HY견고딕" pitchFamily="18" charset="-127"/>
                </a:rPr>
                <a:t>선복량</a:t>
              </a:r>
              <a:r>
                <a:rPr lang="ko-KR" altLang="en-US" sz="1100" b="1" dirty="0" smtClean="0">
                  <a:solidFill>
                    <a:srgbClr val="FF0000"/>
                  </a:solidFill>
                  <a:ea typeface="HY견고딕" pitchFamily="18" charset="-127"/>
                </a:rPr>
                <a:t> 비중</a:t>
              </a:r>
              <a:r>
                <a:rPr lang="en-US" altLang="ko-KR" sz="1100" b="1" dirty="0" smtClean="0">
                  <a:solidFill>
                    <a:srgbClr val="FF0000"/>
                  </a:solidFill>
                  <a:ea typeface="HY견고딕" pitchFamily="18" charset="-127"/>
                </a:rPr>
                <a:t>(38.8%)</a:t>
              </a:r>
              <a:endParaRPr lang="ko-KR" altLang="en-US" sz="1100" b="1" dirty="0">
                <a:solidFill>
                  <a:srgbClr val="FF0000"/>
                </a:solidFill>
                <a:ea typeface="HY견고딕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44017" y="3383787"/>
              <a:ext cx="1418340" cy="1296144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u="sng" dirty="0" smtClean="0">
                  <a:solidFill>
                    <a:schemeClr val="tx1"/>
                  </a:solidFill>
                  <a:ea typeface="HY강M" pitchFamily="18" charset="-127"/>
                </a:rPr>
                <a:t>기타 독립선사</a:t>
              </a:r>
              <a:endParaRPr lang="en-US" altLang="ko-KR" sz="1400" b="1" u="sng" dirty="0" smtClean="0">
                <a:solidFill>
                  <a:schemeClr val="tx1"/>
                </a:solidFill>
                <a:ea typeface="HY강M" pitchFamily="18" charset="-127"/>
              </a:endParaRPr>
            </a:p>
            <a:p>
              <a:pPr algn="ctr"/>
              <a:r>
                <a:rPr lang="en-US" altLang="ko-KR" sz="1400" dirty="0" smtClean="0">
                  <a:solidFill>
                    <a:schemeClr val="tx1"/>
                  </a:solidFill>
                  <a:ea typeface="HY강M" pitchFamily="18" charset="-127"/>
                </a:rPr>
                <a:t>CSCL, UASC, Hamburg </a:t>
              </a:r>
              <a:r>
                <a:rPr lang="en-US" altLang="ko-KR" sz="1400" dirty="0" err="1" smtClean="0">
                  <a:solidFill>
                    <a:schemeClr val="tx1"/>
                  </a:solidFill>
                  <a:ea typeface="HY강M" pitchFamily="18" charset="-127"/>
                </a:rPr>
                <a:t>Sud</a:t>
              </a:r>
              <a:r>
                <a:rPr lang="en-US" altLang="ko-KR" sz="1400" dirty="0" smtClean="0">
                  <a:solidFill>
                    <a:schemeClr val="tx1"/>
                  </a:solidFill>
                  <a:ea typeface="HY강M" pitchFamily="18" charset="-127"/>
                </a:rPr>
                <a:t>, </a:t>
              </a:r>
            </a:p>
            <a:p>
              <a:pPr algn="ctr">
                <a:lnSpc>
                  <a:spcPct val="150000"/>
                </a:lnSpc>
              </a:pPr>
              <a:r>
                <a:rPr lang="en-US" altLang="ko-KR" sz="1400" dirty="0" err="1" smtClean="0">
                  <a:solidFill>
                    <a:schemeClr val="tx1"/>
                  </a:solidFill>
                  <a:ea typeface="HY강M" pitchFamily="18" charset="-127"/>
                </a:rPr>
                <a:t>Zim</a:t>
              </a:r>
              <a:r>
                <a:rPr lang="en-US" altLang="ko-KR" sz="1400" dirty="0" smtClean="0">
                  <a:solidFill>
                    <a:schemeClr val="tx1"/>
                  </a:solidFill>
                  <a:ea typeface="HY강M" pitchFamily="18" charset="-127"/>
                </a:rPr>
                <a:t>, CSAV</a:t>
              </a:r>
            </a:p>
            <a:p>
              <a:pPr lvl="0" algn="ctr">
                <a:lnSpc>
                  <a:spcPct val="150000"/>
                </a:lnSpc>
              </a:pPr>
              <a:r>
                <a:rPr lang="ko-KR" altLang="en-US" sz="1100" b="1" dirty="0" err="1">
                  <a:solidFill>
                    <a:srgbClr val="FF0000"/>
                  </a:solidFill>
                  <a:ea typeface="HY견고딕" pitchFamily="18" charset="-127"/>
                </a:rPr>
                <a:t>선복량</a:t>
              </a:r>
              <a:r>
                <a:rPr lang="ko-KR" altLang="en-US" sz="1100" b="1" dirty="0">
                  <a:solidFill>
                    <a:srgbClr val="FF0000"/>
                  </a:solidFill>
                  <a:ea typeface="HY견고딕" pitchFamily="18" charset="-127"/>
                </a:rPr>
                <a:t> 비중</a:t>
              </a:r>
              <a:r>
                <a:rPr lang="en-US" altLang="ko-KR" sz="1100" b="1" dirty="0" smtClean="0">
                  <a:solidFill>
                    <a:srgbClr val="FF0000"/>
                  </a:solidFill>
                  <a:ea typeface="HY견고딕" pitchFamily="18" charset="-127"/>
                </a:rPr>
                <a:t>(25.0%)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왼쪽/오른쪽 화살표 22"/>
            <p:cNvSpPr/>
            <p:nvPr/>
          </p:nvSpPr>
          <p:spPr>
            <a:xfrm>
              <a:off x="1656184" y="3815835"/>
              <a:ext cx="504056" cy="216024"/>
            </a:xfrm>
            <a:prstGeom prst="leftRightArrow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왼쪽/오른쪽 화살표 23"/>
            <p:cNvSpPr/>
            <p:nvPr/>
          </p:nvSpPr>
          <p:spPr>
            <a:xfrm rot="18134847">
              <a:off x="1080120" y="3023747"/>
              <a:ext cx="504056" cy="216024"/>
            </a:xfrm>
            <a:prstGeom prst="leftRightArrow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왼쪽/오른쪽 화살표 24"/>
            <p:cNvSpPr/>
            <p:nvPr/>
          </p:nvSpPr>
          <p:spPr>
            <a:xfrm rot="3664324">
              <a:off x="2412688" y="2972540"/>
              <a:ext cx="504056" cy="216024"/>
            </a:xfrm>
            <a:prstGeom prst="leftRightArrow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Freeform 3"/>
            <p:cNvSpPr>
              <a:spLocks/>
            </p:cNvSpPr>
            <p:nvPr/>
          </p:nvSpPr>
          <p:spPr bwMode="auto">
            <a:xfrm>
              <a:off x="3563888" y="1583587"/>
              <a:ext cx="648072" cy="3024336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12" y="1188"/>
                </a:cxn>
                <a:cxn ang="0">
                  <a:pos x="0" y="2388"/>
                </a:cxn>
              </a:cxnLst>
              <a:rect l="0" t="0" r="r" b="b"/>
              <a:pathLst>
                <a:path w="612" h="2388">
                  <a:moveTo>
                    <a:pt x="6" y="0"/>
                  </a:moveTo>
                  <a:lnTo>
                    <a:pt x="612" y="1188"/>
                  </a:lnTo>
                  <a:lnTo>
                    <a:pt x="0" y="2388"/>
                  </a:lnTo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chemeClr val="bg1">
                    <a:lumMod val="50000"/>
                  </a:schemeClr>
                </a:gs>
              </a:gsLst>
              <a:lin ang="0" scaled="1"/>
            </a:gradFill>
            <a:ln w="12700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90000" tIns="46800" rIns="90000" bIns="46800" anchor="ctr"/>
            <a:lstStyle/>
            <a:p>
              <a:pPr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2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7669488" y="2628275"/>
              <a:ext cx="1440160" cy="108012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기타 독립선사</a:t>
              </a:r>
              <a:endParaRPr lang="en-US" altLang="ko-KR" sz="14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algn="ctr"/>
              <a:r>
                <a:rPr lang="en-US" altLang="ko-KR" sz="1050" dirty="0" smtClean="0">
                  <a:solidFill>
                    <a:schemeClr val="tx1"/>
                  </a:solidFill>
                  <a:latin typeface="+mn-ea"/>
                </a:rPr>
                <a:t>(Hamburg </a:t>
              </a:r>
              <a:r>
                <a:rPr lang="en-US" altLang="ko-KR" sz="1050" dirty="0" err="1" smtClean="0">
                  <a:solidFill>
                    <a:schemeClr val="tx1"/>
                  </a:solidFill>
                  <a:latin typeface="+mn-ea"/>
                </a:rPr>
                <a:t>Sud</a:t>
              </a:r>
              <a:r>
                <a:rPr lang="en-US" altLang="ko-KR" sz="1050" dirty="0" smtClean="0">
                  <a:solidFill>
                    <a:schemeClr val="tx1"/>
                  </a:solidFill>
                  <a:latin typeface="+mn-ea"/>
                </a:rPr>
                <a:t>, </a:t>
              </a:r>
            </a:p>
            <a:p>
              <a:pPr algn="ctr"/>
              <a:r>
                <a:rPr lang="en-US" altLang="ko-KR" sz="1050" dirty="0" smtClean="0">
                  <a:solidFill>
                    <a:schemeClr val="tx1"/>
                  </a:solidFill>
                  <a:latin typeface="+mn-ea"/>
                </a:rPr>
                <a:t>PIL, </a:t>
              </a:r>
              <a:r>
                <a:rPr lang="en-US" altLang="ko-KR" sz="1050" dirty="0" err="1" smtClean="0">
                  <a:solidFill>
                    <a:schemeClr val="tx1"/>
                  </a:solidFill>
                  <a:latin typeface="+mn-ea"/>
                </a:rPr>
                <a:t>Zim</a:t>
              </a:r>
              <a:r>
                <a:rPr lang="en-US" altLang="ko-KR" sz="1050" dirty="0" smtClean="0">
                  <a:solidFill>
                    <a:schemeClr val="tx1"/>
                  </a:solidFill>
                  <a:latin typeface="+mn-ea"/>
                </a:rPr>
                <a:t>)</a:t>
              </a:r>
            </a:p>
            <a:p>
              <a:pPr lvl="0" algn="ctr"/>
              <a:r>
                <a:rPr lang="ko-KR" altLang="en-US" sz="1100" dirty="0" err="1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(19.6%)</a:t>
              </a:r>
              <a:endParaRPr lang="ko-KR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4248472" y="3428411"/>
              <a:ext cx="1331640" cy="1323528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G6</a:t>
              </a:r>
            </a:p>
            <a:p>
              <a:pPr lvl="0" algn="ctr"/>
              <a:r>
                <a:rPr lang="en-US" altLang="ko-KR" sz="950" dirty="0" smtClean="0">
                  <a:solidFill>
                    <a:prstClr val="black"/>
                  </a:solidFill>
                  <a:ea typeface="HY강M" pitchFamily="18" charset="-127"/>
                </a:rPr>
                <a:t>(</a:t>
              </a:r>
              <a:r>
                <a:rPr lang="en-US" altLang="ko-KR" sz="950" dirty="0" err="1" smtClean="0">
                  <a:solidFill>
                    <a:prstClr val="black"/>
                  </a:solidFill>
                  <a:ea typeface="HY강M" pitchFamily="18" charset="-127"/>
                </a:rPr>
                <a:t>Hapag</a:t>
              </a:r>
              <a:r>
                <a:rPr lang="en-US" altLang="ko-KR" sz="950" dirty="0" smtClean="0">
                  <a:solidFill>
                    <a:prstClr val="black"/>
                  </a:solidFill>
                  <a:ea typeface="HY강M" pitchFamily="18" charset="-127"/>
                </a:rPr>
                <a:t> Lloyd, NYK, OOCL, APL, MOL, </a:t>
              </a:r>
            </a:p>
            <a:p>
              <a:pPr lvl="0" algn="ctr"/>
              <a:r>
                <a:rPr lang="ko-KR" altLang="en-US" sz="950" dirty="0" smtClean="0">
                  <a:solidFill>
                    <a:prstClr val="black"/>
                  </a:solidFill>
                  <a:ea typeface="HY강M" pitchFamily="18" charset="-127"/>
                </a:rPr>
                <a:t>현대상선</a:t>
              </a:r>
              <a:r>
                <a:rPr lang="en-US" altLang="ko-KR" sz="950" dirty="0" smtClean="0">
                  <a:solidFill>
                    <a:prstClr val="black"/>
                  </a:solidFill>
                  <a:ea typeface="HY강M" pitchFamily="18" charset="-127"/>
                </a:rPr>
                <a:t>)</a:t>
              </a:r>
              <a:endParaRPr lang="en-US" altLang="ko-KR" sz="95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algn="ctr"/>
              <a:endParaRPr lang="en-US" altLang="ko-KR" sz="2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lvl="0" algn="ctr"/>
              <a:r>
                <a:rPr lang="ko-KR" altLang="en-US" sz="1100" dirty="0" err="1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(18.8%)</a:t>
              </a:r>
              <a:endParaRPr lang="ko-KR" altLang="en-US" sz="1200" dirty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31" name="타원 30"/>
            <p:cNvSpPr/>
            <p:nvPr/>
          </p:nvSpPr>
          <p:spPr>
            <a:xfrm>
              <a:off x="4248472" y="1844235"/>
              <a:ext cx="1331640" cy="1323528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2M</a:t>
              </a:r>
            </a:p>
            <a:p>
              <a:pPr algn="ctr"/>
              <a:r>
                <a:rPr lang="en-US" altLang="ko-KR" sz="1000" dirty="0" smtClean="0">
                  <a:solidFill>
                    <a:schemeClr val="tx1"/>
                  </a:solidFill>
                  <a:ea typeface="HY강M" pitchFamily="18" charset="-127"/>
                </a:rPr>
                <a:t>(</a:t>
              </a:r>
              <a:r>
                <a:rPr lang="en-US" altLang="ko-KR" sz="1000" dirty="0" err="1" smtClean="0">
                  <a:solidFill>
                    <a:schemeClr val="tx1"/>
                  </a:solidFill>
                  <a:ea typeface="HY강M" pitchFamily="18" charset="-127"/>
                </a:rPr>
                <a:t>Maersk</a:t>
              </a:r>
              <a:r>
                <a:rPr lang="en-US" altLang="ko-KR" sz="1000" dirty="0" smtClean="0">
                  <a:solidFill>
                    <a:schemeClr val="tx1"/>
                  </a:solidFill>
                  <a:ea typeface="HY강M" pitchFamily="18" charset="-127"/>
                </a:rPr>
                <a:t>,  MSC)</a:t>
              </a:r>
            </a:p>
            <a:p>
              <a:pPr algn="ctr"/>
              <a:endParaRPr lang="en-US" altLang="ko-KR" sz="2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lvl="0" algn="ctr"/>
              <a:r>
                <a:rPr lang="ko-KR" altLang="en-US" sz="1100" dirty="0" err="1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(29.8%)</a:t>
              </a:r>
              <a:endParaRPr lang="ko-KR" altLang="en-US" sz="1200" dirty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32" name="타원 31"/>
            <p:cNvSpPr/>
            <p:nvPr/>
          </p:nvSpPr>
          <p:spPr>
            <a:xfrm>
              <a:off x="6012160" y="1844235"/>
              <a:ext cx="1331640" cy="1323528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Ocean3</a:t>
              </a:r>
            </a:p>
            <a:p>
              <a:pPr lvl="0" algn="ctr"/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(CMA CGM, CSCL, UASC)</a:t>
              </a:r>
              <a:endParaRPr lang="en-US" altLang="ko-KR" sz="14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algn="ctr"/>
              <a:endParaRPr lang="en-US" altLang="ko-KR" sz="2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lvl="0" algn="ctr"/>
              <a:r>
                <a:rPr lang="ko-KR" altLang="en-US" sz="1100" dirty="0" err="1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(14.4%)</a:t>
              </a:r>
              <a:endParaRPr lang="ko-KR" altLang="en-US" sz="1200" dirty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33" name="타원 32"/>
            <p:cNvSpPr/>
            <p:nvPr/>
          </p:nvSpPr>
          <p:spPr>
            <a:xfrm>
              <a:off x="6012160" y="3428411"/>
              <a:ext cx="1331640" cy="1323528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CKYHE</a:t>
              </a:r>
            </a:p>
            <a:p>
              <a:pPr lvl="0" algn="ctr"/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(COSCO, </a:t>
              </a:r>
            </a:p>
            <a:p>
              <a:pPr lvl="0" algn="ctr"/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K-line, </a:t>
              </a:r>
            </a:p>
            <a:p>
              <a:pPr lvl="0" algn="ctr"/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Yang </a:t>
              </a:r>
              <a:r>
                <a:rPr lang="en-US" altLang="ko-KR" sz="1000" dirty="0" err="1" smtClean="0">
                  <a:solidFill>
                    <a:prstClr val="black"/>
                  </a:solidFill>
                  <a:ea typeface="HY강M" pitchFamily="18" charset="-127"/>
                </a:rPr>
                <a:t>ming</a:t>
              </a:r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, </a:t>
              </a:r>
              <a:r>
                <a:rPr lang="ko-KR" altLang="en-US" sz="1000" dirty="0" err="1" smtClean="0">
                  <a:solidFill>
                    <a:prstClr val="black"/>
                  </a:solidFill>
                  <a:ea typeface="HY강M" pitchFamily="18" charset="-127"/>
                </a:rPr>
                <a:t>한진해운</a:t>
              </a:r>
              <a:r>
                <a:rPr lang="en-US" altLang="ko-KR" sz="1000" dirty="0" smtClean="0">
                  <a:solidFill>
                    <a:prstClr val="black"/>
                  </a:solidFill>
                  <a:ea typeface="HY강M" pitchFamily="18" charset="-127"/>
                </a:rPr>
                <a:t>, Evergreen)</a:t>
              </a:r>
              <a:endParaRPr lang="en-US" altLang="ko-KR" sz="10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algn="ctr"/>
              <a:endParaRPr lang="en-US" altLang="ko-KR" sz="2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lvl="0" algn="ctr"/>
              <a:r>
                <a:rPr lang="ko-KR" altLang="en-US" sz="1100" dirty="0" err="1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(17.4%)</a:t>
              </a:r>
              <a:endParaRPr lang="ko-KR" altLang="en-US" sz="1200" dirty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34" name="타원 33"/>
            <p:cNvSpPr/>
            <p:nvPr/>
          </p:nvSpPr>
          <p:spPr>
            <a:xfrm>
              <a:off x="2232248" y="3311779"/>
              <a:ext cx="1331640" cy="1323528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Alliance </a:t>
              </a:r>
            </a:p>
            <a:p>
              <a:pPr algn="ctr"/>
              <a:r>
                <a:rPr lang="ko-KR" altLang="en-US" sz="1400" b="1" u="sng" dirty="0" smtClean="0">
                  <a:solidFill>
                    <a:schemeClr val="tx1"/>
                  </a:solidFill>
                  <a:latin typeface="HY강M" pitchFamily="18" charset="-127"/>
                  <a:ea typeface="HY강M" pitchFamily="18" charset="-127"/>
                </a:rPr>
                <a:t>선사</a:t>
              </a:r>
              <a:endParaRPr lang="en-US" altLang="ko-KR" sz="1400" b="1" u="sng" dirty="0" smtClean="0">
                <a:solidFill>
                  <a:schemeClr val="tx1"/>
                </a:solidFill>
                <a:latin typeface="HY강M" pitchFamily="18" charset="-127"/>
                <a:ea typeface="HY강M" pitchFamily="18" charset="-127"/>
              </a:endParaRPr>
            </a:p>
            <a:p>
              <a:pPr algn="ctr"/>
              <a:r>
                <a:rPr lang="en-US" altLang="ko-KR" sz="1300" dirty="0" smtClean="0">
                  <a:solidFill>
                    <a:schemeClr val="tx1"/>
                  </a:solidFill>
                  <a:latin typeface="+mj-ea"/>
                </a:rPr>
                <a:t>CKYHE,G6</a:t>
              </a:r>
            </a:p>
            <a:p>
              <a:pPr lvl="0" algn="ctr"/>
              <a:r>
                <a:rPr lang="ko-KR" altLang="en-US" sz="1100" b="1" dirty="0" err="1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선복량</a:t>
              </a:r>
              <a:r>
                <a:rPr lang="ko-KR" altLang="en-US" sz="1100" b="1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 비중</a:t>
              </a:r>
              <a:r>
                <a:rPr lang="en-US" altLang="ko-KR" sz="1100" b="1" dirty="0" smtClean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(36.2%)</a:t>
              </a:r>
              <a:endParaRPr lang="ko-KR" altLang="en-US" sz="1200" b="1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211960" y="1511579"/>
              <a:ext cx="3168352" cy="3312368"/>
            </a:xfrm>
            <a:prstGeom prst="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6" name="직선 화살표 연결선 35"/>
            <p:cNvCxnSpPr>
              <a:stCxn id="31" idx="4"/>
              <a:endCxn id="29" idx="0"/>
            </p:cNvCxnSpPr>
            <p:nvPr/>
          </p:nvCxnSpPr>
          <p:spPr>
            <a:xfrm>
              <a:off x="4914292" y="3167763"/>
              <a:ext cx="0" cy="260648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/>
            <p:cNvCxnSpPr/>
            <p:nvPr/>
          </p:nvCxnSpPr>
          <p:spPr>
            <a:xfrm>
              <a:off x="6669376" y="3176859"/>
              <a:ext cx="0" cy="260648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화살표 연결선 37"/>
            <p:cNvCxnSpPr>
              <a:stCxn id="31" idx="6"/>
              <a:endCxn id="32" idx="2"/>
            </p:cNvCxnSpPr>
            <p:nvPr/>
          </p:nvCxnSpPr>
          <p:spPr>
            <a:xfrm>
              <a:off x="5580112" y="2505999"/>
              <a:ext cx="432048" cy="0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화살표 연결선 38"/>
            <p:cNvCxnSpPr/>
            <p:nvPr/>
          </p:nvCxnSpPr>
          <p:spPr>
            <a:xfrm>
              <a:off x="5580112" y="4247883"/>
              <a:ext cx="432048" cy="0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화살표 연결선 39"/>
            <p:cNvCxnSpPr>
              <a:stCxn id="31" idx="5"/>
              <a:endCxn id="33" idx="1"/>
            </p:cNvCxnSpPr>
            <p:nvPr/>
          </p:nvCxnSpPr>
          <p:spPr>
            <a:xfrm>
              <a:off x="5385098" y="2973937"/>
              <a:ext cx="822076" cy="648300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화살표 연결선 40"/>
            <p:cNvCxnSpPr>
              <a:stCxn id="29" idx="7"/>
              <a:endCxn id="32" idx="3"/>
            </p:cNvCxnSpPr>
            <p:nvPr/>
          </p:nvCxnSpPr>
          <p:spPr>
            <a:xfrm flipV="1">
              <a:off x="5385098" y="2973937"/>
              <a:ext cx="822076" cy="648300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644008" y="1511579"/>
              <a:ext cx="22322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u="sng" dirty="0" smtClean="0"/>
                <a:t>Alliance </a:t>
              </a:r>
              <a:r>
                <a:rPr lang="ko-KR" altLang="en-US" sz="1600" b="1" u="sng" dirty="0" smtClean="0"/>
                <a:t>선사</a:t>
              </a:r>
              <a:endParaRPr lang="ko-KR" altLang="en-US" sz="1600" b="1" u="sng" dirty="0"/>
            </a:p>
          </p:txBody>
        </p:sp>
        <p:cxnSp>
          <p:nvCxnSpPr>
            <p:cNvPr id="43" name="직선 화살표 연결선 42"/>
            <p:cNvCxnSpPr>
              <a:stCxn id="35" idx="3"/>
              <a:endCxn id="28" idx="1"/>
            </p:cNvCxnSpPr>
            <p:nvPr/>
          </p:nvCxnSpPr>
          <p:spPr>
            <a:xfrm>
              <a:off x="7380312" y="3167763"/>
              <a:ext cx="289176" cy="572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텍스트 개체 틀 4"/>
          <p:cNvSpPr txBox="1">
            <a:spLocks/>
          </p:cNvSpPr>
          <p:nvPr/>
        </p:nvSpPr>
        <p:spPr bwMode="auto">
          <a:xfrm>
            <a:off x="251520" y="5229200"/>
            <a:ext cx="8858128" cy="1291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’15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년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1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월 정기선시장은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4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개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Alliance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경쟁구도로 재편 </a:t>
            </a:r>
            <a:endParaRPr lang="en-US" altLang="ko-KR" sz="16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정기선 시장은 개별선사들이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2M, Ocean3, CKYHE, G6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등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4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개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Alliance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로 재편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-"/>
            </a:pPr>
            <a:r>
              <a:rPr lang="ko-KR" altLang="en-US" sz="1400" dirty="0" smtClean="0"/>
              <a:t>비용절감 및 수익성 강화를 위해 </a:t>
            </a:r>
            <a:r>
              <a:rPr lang="en-US" altLang="ko-KR" sz="1400" dirty="0" smtClean="0"/>
              <a:t>Alliance</a:t>
            </a:r>
            <a:r>
              <a:rPr lang="ko-KR" altLang="en-US" sz="1400" dirty="0" smtClean="0"/>
              <a:t>내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협력 강화</a:t>
            </a:r>
            <a:endParaRPr lang="en-US" altLang="ko-KR" sz="1400" dirty="0" smtClean="0"/>
          </a:p>
          <a:p>
            <a:pPr marL="265113" lvl="0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  <a:buFont typeface="맑은 고딕" pitchFamily="50" charset="-127"/>
              <a:buChar char="□"/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Alliance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간 경쟁심화로 장기적으로 운임하락 우려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</p:txBody>
      </p:sp>
      <p:sp>
        <p:nvSpPr>
          <p:cNvPr id="47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- 18 -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869911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 Ⅲ. </a:t>
            </a:r>
            <a:r>
              <a:rPr lang="ko-KR" altLang="en-US" b="1" dirty="0" smtClean="0">
                <a:latin typeface="+mj-ea"/>
                <a:ea typeface="+mj-ea"/>
              </a:rPr>
              <a:t>주요 이슈 점검</a:t>
            </a: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" name="텍스트 개체 틀 4"/>
          <p:cNvSpPr txBox="1">
            <a:spLocks/>
          </p:cNvSpPr>
          <p:nvPr/>
        </p:nvSpPr>
        <p:spPr bwMode="auto">
          <a:xfrm>
            <a:off x="278457" y="5373216"/>
            <a:ext cx="8470007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□ 2M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은 아시아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-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북유럽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아시아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-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지중해 노선에서 우위 확보</a:t>
            </a:r>
            <a:endParaRPr lang="en-US" altLang="ko-KR" sz="1600" b="1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- </a:t>
            </a:r>
            <a:r>
              <a:rPr lang="en-US" altLang="ko-KR" sz="1400" dirty="0" err="1" smtClean="0">
                <a:solidFill>
                  <a:sysClr val="windowText" lastClr="000000"/>
                </a:solidFill>
              </a:rPr>
              <a:t>Maersk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MSC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등 유럽계 선사들은 보유한 초대형선박을 기반으로 아시아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-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북미노선 확대 추진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265113" lvl="0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600" b="1" dirty="0" smtClean="0">
                <a:solidFill>
                  <a:sysClr val="windowText" lastClr="000000"/>
                </a:solidFill>
              </a:rPr>
              <a:t>□ 초대형 선박을 확보하지 못한 독립선사나 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Alliance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는 운임경쟁력 하락 우려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18864" y="746232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2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. 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정기선 시장의 경쟁구도 변화 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   </a:t>
            </a:r>
          </a:p>
        </p:txBody>
      </p:sp>
      <p:grpSp>
        <p:nvGrpSpPr>
          <p:cNvPr id="64" name="그룹 63"/>
          <p:cNvGrpSpPr/>
          <p:nvPr/>
        </p:nvGrpSpPr>
        <p:grpSpPr>
          <a:xfrm>
            <a:off x="0" y="1592796"/>
            <a:ext cx="5077072" cy="3960440"/>
            <a:chOff x="-180528" y="1196752"/>
            <a:chExt cx="5077072" cy="3960440"/>
          </a:xfrm>
        </p:grpSpPr>
        <p:graphicFrame>
          <p:nvGraphicFramePr>
            <p:cNvPr id="59" name="차트 58"/>
            <p:cNvGraphicFramePr/>
            <p:nvPr>
              <p:extLst>
                <p:ext uri="{D42A27DB-BD31-4B8C-83A1-F6EECF244321}">
                  <p14:modId xmlns:p14="http://schemas.microsoft.com/office/powerpoint/2010/main" xmlns="" val="1937906860"/>
                </p:ext>
              </p:extLst>
            </p:nvPr>
          </p:nvGraphicFramePr>
          <p:xfrm>
            <a:off x="0" y="1268760"/>
            <a:ext cx="2664296" cy="17281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60" name="차트 59"/>
            <p:cNvGraphicFramePr/>
            <p:nvPr/>
          </p:nvGraphicFramePr>
          <p:xfrm>
            <a:off x="2592288" y="1196752"/>
            <a:ext cx="2304256" cy="201622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61" name="차트 60"/>
            <p:cNvGraphicFramePr/>
            <p:nvPr>
              <p:extLst>
                <p:ext uri="{D42A27DB-BD31-4B8C-83A1-F6EECF244321}">
                  <p14:modId xmlns:p14="http://schemas.microsoft.com/office/powerpoint/2010/main" xmlns="" val="4036699241"/>
                </p:ext>
              </p:extLst>
            </p:nvPr>
          </p:nvGraphicFramePr>
          <p:xfrm>
            <a:off x="-180528" y="3140968"/>
            <a:ext cx="2844824" cy="172819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62" name="차트 61"/>
            <p:cNvGraphicFramePr/>
            <p:nvPr>
              <p:extLst>
                <p:ext uri="{D42A27DB-BD31-4B8C-83A1-F6EECF244321}">
                  <p14:modId xmlns:p14="http://schemas.microsoft.com/office/powerpoint/2010/main" xmlns="" val="3337261780"/>
                </p:ext>
              </p:extLst>
            </p:nvPr>
          </p:nvGraphicFramePr>
          <p:xfrm>
            <a:off x="2267744" y="3140968"/>
            <a:ext cx="2628800" cy="201622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  <p:sp>
        <p:nvSpPr>
          <p:cNvPr id="65" name="모서리가 둥근 직사각형 64"/>
          <p:cNvSpPr/>
          <p:nvPr/>
        </p:nvSpPr>
        <p:spPr>
          <a:xfrm>
            <a:off x="278457" y="1232594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</a:t>
            </a:r>
            <a:r>
              <a:rPr kumimoji="0" lang="ko-KR" altLang="en-US" sz="1600" dirty="0" err="1" smtClean="0">
                <a:solidFill>
                  <a:schemeClr val="tx1"/>
                </a:solidFill>
                <a:latin typeface="+mj-ea"/>
                <a:ea typeface="+mj-ea"/>
              </a:rPr>
              <a:t>노선별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Alliance 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비중 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5003767" y="1224460"/>
            <a:ext cx="3960721" cy="360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&lt; Alliance</a:t>
            </a:r>
            <a:r>
              <a:rPr kumimoji="0" lang="ko-KR" altLang="en-US" sz="1600" dirty="0" smtClean="0">
                <a:solidFill>
                  <a:schemeClr val="tx1"/>
                </a:solidFill>
                <a:latin typeface="+mj-ea"/>
                <a:ea typeface="+mj-ea"/>
              </a:rPr>
              <a:t>별 선박보유 현황</a:t>
            </a:r>
            <a:r>
              <a:rPr kumimoji="0" lang="en-US" altLang="ko-KR" sz="16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kumimoji="0" lang="en-US" altLang="ko-KR" sz="1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67" name="표 66"/>
          <p:cNvGraphicFramePr>
            <a:graphicFrameLocks noGrp="1"/>
          </p:cNvGraphicFramePr>
          <p:nvPr/>
        </p:nvGraphicFramePr>
        <p:xfrm>
          <a:off x="5076056" y="1736812"/>
          <a:ext cx="3887415" cy="32763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1071"/>
                <a:gridCol w="648072"/>
                <a:gridCol w="648072"/>
                <a:gridCol w="1022717"/>
                <a:gridCol w="777483"/>
              </a:tblGrid>
              <a:tr h="25202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선박수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/>
                        <a:t>선복량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천</a:t>
                      </a:r>
                      <a:r>
                        <a:rPr lang="en-US" altLang="ko-KR" sz="1000" dirty="0" smtClean="0"/>
                        <a:t>TEU)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평균</a:t>
                      </a:r>
                      <a:r>
                        <a:rPr lang="en-US" altLang="ko-KR" sz="1000" dirty="0" smtClean="0"/>
                        <a:t>(TEU)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</a:tr>
              <a:tr h="25202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보유</a:t>
                      </a:r>
                      <a:endParaRPr lang="en-US" altLang="ko-KR" sz="1000" dirty="0" smtClean="0"/>
                    </a:p>
                    <a:p>
                      <a:pPr algn="ctr" latinLnBrk="1"/>
                      <a:r>
                        <a:rPr lang="en-US" altLang="ko-KR" sz="1000" dirty="0" smtClean="0"/>
                        <a:t>(‘14.7</a:t>
                      </a:r>
                      <a:r>
                        <a:rPr lang="ko-KR" altLang="en-US" sz="1000" dirty="0" smtClean="0"/>
                        <a:t>월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2M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75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1,045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13,938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Ocean3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51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646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12,670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CKYHE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45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546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12,143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G6</a:t>
                      </a:r>
                      <a:endParaRPr lang="en-US" altLang="ko-KR" sz="1000" dirty="0" smtClean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41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515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12,569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인도예정</a:t>
                      </a:r>
                      <a:endParaRPr lang="en-US" altLang="ko-KR" sz="1000" dirty="0" smtClean="0"/>
                    </a:p>
                    <a:p>
                      <a:pPr algn="ctr" latinLnBrk="1"/>
                      <a:r>
                        <a:rPr lang="en-US" altLang="ko-KR" sz="1000" dirty="0" smtClean="0"/>
                        <a:t>(’16</a:t>
                      </a:r>
                      <a:r>
                        <a:rPr lang="ko-KR" altLang="en-US" sz="1000" dirty="0" smtClean="0"/>
                        <a:t>년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2M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405</a:t>
                      </a:r>
                      <a:endParaRPr lang="ko-KR" altLang="en-US" sz="9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17,583</a:t>
                      </a:r>
                      <a:endParaRPr lang="ko-KR" altLang="en-US" sz="1000" dirty="0"/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Ocean3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292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14,600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CKYHE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593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13,778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G6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239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11,910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합계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2M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1,450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14,792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Ocean3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71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938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13,213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CKYHE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88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1,139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12,942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  <a:tr h="252028">
                <a:tc v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G6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61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754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12,353</a:t>
                      </a:r>
                      <a:endParaRPr lang="ko-KR" altLang="en-US" sz="100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8" name="TextBox 1"/>
          <p:cNvSpPr txBox="1"/>
          <p:nvPr/>
        </p:nvSpPr>
        <p:spPr>
          <a:xfrm>
            <a:off x="251520" y="5133960"/>
            <a:ext cx="4320480" cy="311264"/>
          </a:xfrm>
          <a:prstGeom prst="rect">
            <a:avLst/>
          </a:prstGeom>
        </p:spPr>
        <p:txBody>
          <a:bodyPr wrap="square" lIns="0" tIns="0" rIns="0" bIns="0" rtlCol="0" anchor="ctr" anchorCtr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 smtClean="0">
                <a:latin typeface="+mn-ea"/>
                <a:ea typeface="+mn-ea"/>
              </a:rPr>
              <a:t>자료 </a:t>
            </a:r>
            <a:r>
              <a:rPr lang="en-US" altLang="ko-KR" sz="1200" dirty="0" smtClean="0">
                <a:latin typeface="+mn-ea"/>
                <a:ea typeface="+mn-ea"/>
              </a:rPr>
              <a:t>: </a:t>
            </a:r>
            <a:r>
              <a:rPr lang="en-US" altLang="ko-KR" sz="1200" dirty="0" err="1" smtClean="0">
                <a:latin typeface="+mn-ea"/>
                <a:ea typeface="+mn-ea"/>
              </a:rPr>
              <a:t>Drewry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- 19 -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6143"/>
            <a:ext cx="9144000" cy="68580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85850" y="836712"/>
            <a:ext cx="3886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Ⅰ.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세계 경제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850" y="1916832"/>
            <a:ext cx="532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Ⅱ.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정기선 시장 수급 동향 및 전망</a:t>
            </a:r>
            <a:endParaRPr lang="ko-KR" altLang="en-US" sz="2400" dirty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5850" y="2967335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Ⅲ. </a:t>
            </a:r>
            <a:r>
              <a:rPr lang="ko-KR" altLang="en-US" sz="2400" b="1" dirty="0" smtClean="0">
                <a:solidFill>
                  <a:schemeClr val="bg1">
                    <a:lumMod val="75000"/>
                  </a:schemeClr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주요 이슈 점검</a:t>
            </a:r>
            <a:endParaRPr lang="ko-KR" altLang="en-US" sz="2400" dirty="0" smtClean="0">
              <a:solidFill>
                <a:schemeClr val="bg1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850" y="4263478"/>
            <a:ext cx="4581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Ⅳ. </a:t>
            </a:r>
            <a:r>
              <a:rPr lang="ko-KR" altLang="en-US" sz="2400" b="1" dirty="0" smtClean="0">
                <a:solidFill>
                  <a:srgbClr val="002060"/>
                </a:solidFill>
                <a:latin typeface="HY강B" pitchFamily="18" charset="-127"/>
                <a:ea typeface="HY강B" pitchFamily="18" charset="-127"/>
                <a:cs typeface="Times New Roman" pitchFamily="18" charset="0"/>
              </a:rPr>
              <a:t>요약 및 제언</a:t>
            </a:r>
            <a:endParaRPr lang="ko-KR" altLang="en-US" sz="2400" dirty="0" smtClean="0">
              <a:solidFill>
                <a:srgbClr val="002060"/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67378" y="4221088"/>
            <a:ext cx="4027884" cy="596994"/>
          </a:xfrm>
          <a:prstGeom prst="rect">
            <a:avLst/>
          </a:prstGeom>
          <a:noFill/>
          <a:ln w="15875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820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텍스트 개체 틀 4"/>
          <p:cNvSpPr txBox="1">
            <a:spLocks/>
          </p:cNvSpPr>
          <p:nvPr/>
        </p:nvSpPr>
        <p:spPr bwMode="auto">
          <a:xfrm>
            <a:off x="251520" y="1380838"/>
            <a:ext cx="8973723" cy="4280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□ (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세계경제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)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세계 경제가 저성장 기조에 진입하면서 교역량 증가율도 둔화 추세    </a:t>
            </a:r>
            <a:endParaRPr lang="en-US" altLang="ko-KR" sz="1600" b="1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’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14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년 미국 경제가 소폭 회복되고 있으나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유로존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경제의 불확실성 지속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중국은 경제성장률 둔화가 지속되면서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Post China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와 경제 성장 동력 부재</a:t>
            </a: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</a:pP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265113" lvl="0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□ (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정기선 수급 및 전망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) ’14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 컨테이너시장은 미약한 회복세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, ’15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년에도 시황회복 지연될 전망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세계 경제를 견인하던 중국의 성장 둔화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유럽 국가의 경기회복 지연 등 수요 증가의 부정적 요인 상존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’15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년 초대형선박인도 지속으로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선복량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 증가가 예상되고 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계선량과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Slow-Steaming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등 잠재적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선복량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 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감안시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수급균형은 달성은 지연될 전망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30000"/>
              </a:lnSpc>
              <a:spcAft>
                <a:spcPct val="0"/>
              </a:spcAft>
              <a:buClr>
                <a:srgbClr val="002060"/>
              </a:buClr>
            </a:pP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265113" lvl="0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600" b="1" dirty="0" smtClean="0">
                <a:solidFill>
                  <a:sysClr val="windowText" lastClr="000000"/>
                </a:solidFill>
              </a:rPr>
              <a:t>□ (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주요 이슈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)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선박의 초대형화</a:t>
            </a:r>
            <a:r>
              <a:rPr lang="en-US" altLang="ko-KR" sz="1600" b="1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600" b="1" dirty="0" smtClean="0">
                <a:solidFill>
                  <a:sysClr val="windowText" lastClr="000000"/>
                </a:solidFill>
              </a:rPr>
              <a:t>정기선 시장의 경쟁 구도 변화에 대응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선박의 초대형화는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컨테이너선을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중심으로 전 선종으로 확산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정기선 시장은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Alliance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간 경쟁구도로 변화하면서 향후 경쟁은 더욱 격화될 전망 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</p:txBody>
      </p:sp>
      <p:sp>
        <p:nvSpPr>
          <p:cNvPr id="14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869911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</a:t>
            </a:r>
            <a:r>
              <a:rPr lang="en-US" altLang="ko-KR" b="1" dirty="0">
                <a:latin typeface="+mj-ea"/>
                <a:ea typeface="+mj-ea"/>
              </a:rPr>
              <a:t>Ⅳ. </a:t>
            </a:r>
            <a:r>
              <a:rPr lang="ko-KR" altLang="en-US" b="1" dirty="0" smtClean="0">
                <a:latin typeface="+mj-ea"/>
                <a:ea typeface="+mj-ea"/>
              </a:rPr>
              <a:t>요약 및 제언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79512" y="908720"/>
            <a:ext cx="13888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noProof="0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1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요 약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 </a:t>
            </a:r>
            <a:endParaRPr kumimoji="0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ahoma" pitchFamily="34" charset="0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- 25 -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743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제목 3"/>
          <p:cNvSpPr>
            <a:spLocks noGrp="1"/>
          </p:cNvSpPr>
          <p:nvPr>
            <p:ph type="title"/>
          </p:nvPr>
        </p:nvSpPr>
        <p:spPr>
          <a:xfrm>
            <a:off x="123372" y="180603"/>
            <a:ext cx="8699112" cy="461665"/>
          </a:xfrm>
        </p:spPr>
        <p:txBody>
          <a:bodyPr/>
          <a:lstStyle/>
          <a:p>
            <a:r>
              <a:rPr lang="en-US" altLang="ko-KR" b="1" dirty="0" smtClean="0">
                <a:latin typeface="+mj-ea"/>
                <a:ea typeface="+mj-ea"/>
              </a:rPr>
              <a:t> </a:t>
            </a:r>
            <a:r>
              <a:rPr lang="en-US" altLang="ko-KR" b="1" dirty="0">
                <a:latin typeface="+mj-ea"/>
                <a:ea typeface="+mj-ea"/>
              </a:rPr>
              <a:t>Ⅳ. </a:t>
            </a:r>
            <a:r>
              <a:rPr lang="ko-KR" altLang="en-US" b="1" dirty="0" smtClean="0">
                <a:latin typeface="+mj-ea"/>
                <a:ea typeface="+mj-ea"/>
              </a:rPr>
              <a:t>요약 및 제언</a:t>
            </a:r>
          </a:p>
        </p:txBody>
      </p:sp>
      <p:sp>
        <p:nvSpPr>
          <p:cNvPr id="13" name="텍스트 개체 틀 4"/>
          <p:cNvSpPr txBox="1">
            <a:spLocks/>
          </p:cNvSpPr>
          <p:nvPr/>
        </p:nvSpPr>
        <p:spPr bwMode="auto">
          <a:xfrm>
            <a:off x="206789" y="1484784"/>
            <a:ext cx="8811235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□ 경쟁력 제고를 위한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Alliance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내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 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맑은 고딕"/>
                <a:ea typeface="맑은 고딕"/>
              </a:rPr>
              <a:t>협력 강화</a:t>
            </a:r>
            <a:endParaRPr lang="en-US" altLang="ko-KR" sz="1600" b="1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Alliance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선사들간의 공동 발주 등을 통한 초대형선박 확보 추진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400" dirty="0" smtClean="0">
                <a:solidFill>
                  <a:sysClr val="windowText" lastClr="000000"/>
                </a:solidFill>
              </a:rPr>
              <a:t>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- Alliance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내 선사들간 </a:t>
            </a:r>
            <a:r>
              <a:rPr lang="ko-KR" altLang="en-US" sz="1400" dirty="0" err="1" smtClean="0">
                <a:solidFill>
                  <a:sysClr val="windowText" lastClr="000000"/>
                </a:solidFill>
              </a:rPr>
              <a:t>연료유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공동 구매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등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Alliance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를 통한시너지 효과 극대화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265113" indent="-265113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r>
              <a:rPr lang="ko-KR" altLang="en-US" sz="1600" b="1" dirty="0" smtClean="0">
                <a:solidFill>
                  <a:sysClr val="windowText" lastClr="000000"/>
                </a:solidFill>
              </a:rPr>
              <a:t>□ 조선 등 전후방 산업의 동반부진 속에서 상생방안 강화</a:t>
            </a:r>
            <a:endParaRPr lang="en-US" altLang="ko-KR" sz="1600" b="1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국내 조선소와 협력하여 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LNG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추진 선박 발주 확대 검토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 · ’11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년 이후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Eco-Ship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의 발주시기를 놓친 국내 선사들은 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LNG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추진 선박발주 등을 검토할 필요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- LNG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추진선박 확대에 따른 연료 보급 기지로서의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LNG Bunkering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인프라 구축 등도 검토 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·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동북아 항로와 향후 개발될 북극해 항로의 거점으로서 국내 항만의 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LNG Bunkering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 시설 구축은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200000"/>
              </a:lnSpc>
              <a:spcAft>
                <a:spcPct val="0"/>
              </a:spcAft>
              <a:buClr>
                <a:srgbClr val="002060"/>
              </a:buClr>
            </a:pPr>
            <a:r>
              <a:rPr lang="en-US" altLang="ko-KR" sz="1400" dirty="0" smtClean="0">
                <a:solidFill>
                  <a:sysClr val="windowText" lastClr="000000"/>
                </a:solidFill>
              </a:rPr>
              <a:t> 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고부가가치 창출 및 해운</a:t>
            </a:r>
            <a:r>
              <a:rPr lang="en-US" altLang="ko-KR" sz="1400" dirty="0" smtClean="0">
                <a:solidFill>
                  <a:sysClr val="windowText" lastClr="000000"/>
                </a:solidFill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</a:rPr>
              <a:t>조선 등에 시너지 효과를 가져올 전망 </a:t>
            </a:r>
            <a:endParaRPr lang="en-US" altLang="ko-KR" sz="1400" dirty="0" smtClean="0">
              <a:solidFill>
                <a:sysClr val="windowText" lastClr="000000"/>
              </a:solidFill>
            </a:endParaRPr>
          </a:p>
          <a:p>
            <a:pPr marL="360363" lvl="1" indent="-204788" fontAlgn="base">
              <a:lnSpc>
                <a:spcPct val="150000"/>
              </a:lnSpc>
              <a:spcAft>
                <a:spcPct val="0"/>
              </a:spcAft>
              <a:buClr>
                <a:srgbClr val="002060"/>
              </a:buClr>
            </a:pPr>
            <a:endParaRPr lang="en-US" altLang="ko-KR" sz="1400" dirty="0" smtClean="0">
              <a:solidFill>
                <a:sysClr val="windowText" lastClr="000000"/>
              </a:solidFill>
              <a:latin typeface="맑은 고딕"/>
              <a:ea typeface="맑은 고딕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79512" y="908720"/>
            <a:ext cx="13888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2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Tahoma" pitchFamily="34" charset="0"/>
              </a:rPr>
              <a:t>제 언</a:t>
            </a:r>
            <a:r>
              <a:rPr lang="ko-KR" altLang="en-US" sz="2000" b="1" dirty="0" smtClean="0">
                <a:solidFill>
                  <a:prstClr val="black"/>
                </a:solidFill>
                <a:latin typeface="+mj-ea"/>
                <a:ea typeface="+mj-ea"/>
                <a:cs typeface="Tahoma" pitchFamily="34" charset="0"/>
              </a:rPr>
              <a:t> </a:t>
            </a:r>
            <a:endParaRPr kumimoji="0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Tahoma" pitchFamily="34" charset="0"/>
            </a:endParaRPr>
          </a:p>
        </p:txBody>
      </p:sp>
      <p:sp>
        <p:nvSpPr>
          <p:cNvPr id="7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r>
              <a:rPr lang="en-US" altLang="ko-KR" sz="1100" dirty="0" smtClean="0">
                <a:latin typeface="+mj-ea"/>
                <a:ea typeface="+mj-ea"/>
              </a:rPr>
              <a:t>- 26 -</a:t>
            </a:r>
            <a:endParaRPr lang="en-US" altLang="ko-KR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743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505200" y="6520259"/>
            <a:ext cx="2133600" cy="365125"/>
          </a:xfrm>
        </p:spPr>
        <p:txBody>
          <a:bodyPr/>
          <a:lstStyle/>
          <a:p>
            <a:pPr algn="ctr"/>
            <a:fld id="{246EB963-DA17-4746-AF1F-EE2EC786EAD1}" type="slidenum">
              <a:rPr lang="en-US" altLang="ko-KR" smtClean="0"/>
              <a:pPr algn="ctr"/>
              <a:t>25</a:t>
            </a:fld>
            <a:endParaRPr lang="en-US" altLang="ko-KR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부제목 2"/>
          <p:cNvSpPr txBox="1">
            <a:spLocks/>
          </p:cNvSpPr>
          <p:nvPr/>
        </p:nvSpPr>
        <p:spPr>
          <a:xfrm>
            <a:off x="2843808" y="1849909"/>
            <a:ext cx="6191672" cy="47474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7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</a:t>
            </a:r>
            <a:r>
              <a:rPr kumimoji="0" lang="ko-KR" altLang="en-US" sz="7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감사합니다</a:t>
            </a:r>
            <a:r>
              <a:rPr kumimoji="0" lang="en-US" altLang="ko-KR" sz="7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ko-KR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  <a:p>
            <a:pPr marL="342900" marR="0" lvl="0" indent="-342900" algn="ctr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HY견고딕" pitchFamily="18" charset="-127"/>
                <a:cs typeface="+mn-cs"/>
              </a:rPr>
              <a:t>김 대 진</a:t>
            </a: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HY견고딕" pitchFamily="18" charset="-127"/>
              <a:cs typeface="+mn-cs"/>
            </a:endParaRPr>
          </a:p>
          <a:p>
            <a:pPr marL="342900" marR="0" lvl="0" indent="-342900" algn="ctr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2000" b="1" dirty="0" smtClean="0">
                <a:solidFill>
                  <a:sysClr val="windowText" lastClr="000000"/>
                </a:solidFill>
                <a:latin typeface="맑은 고딕"/>
                <a:ea typeface="HY견고딕" pitchFamily="18" charset="-127"/>
              </a:rPr>
              <a:t>경영학박사</a:t>
            </a:r>
            <a:r>
              <a:rPr lang="en-US" altLang="ko-KR" sz="2000" b="1" dirty="0" smtClean="0">
                <a:solidFill>
                  <a:sysClr val="windowText" lastClr="000000"/>
                </a:solidFill>
                <a:latin typeface="맑은 고딕"/>
                <a:ea typeface="HY견고딕" pitchFamily="18" charset="-127"/>
              </a:rPr>
              <a:t>/</a:t>
            </a:r>
            <a:r>
              <a:rPr lang="ko-KR" altLang="en-US" sz="2000" b="1" dirty="0" smtClean="0">
                <a:solidFill>
                  <a:sysClr val="windowText" lastClr="000000"/>
                </a:solidFill>
                <a:latin typeface="맑은 고딕"/>
                <a:ea typeface="HY견고딕" pitchFamily="18" charset="-127"/>
              </a:rPr>
              <a:t>물류전공</a:t>
            </a:r>
            <a:endParaRPr kumimoji="0" lang="en-US" altLang="ko-KR" sz="2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HY견고딕" pitchFamily="18" charset="-127"/>
              <a:cs typeface="+mn-cs"/>
            </a:endParaRPr>
          </a:p>
          <a:p>
            <a:pPr marL="342900" marR="0" lvl="0" indent="-342900" algn="ctr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HY견고딕" pitchFamily="18" charset="-127"/>
                <a:cs typeface="+mn-cs"/>
              </a:rPr>
              <a:t>☎ 02-787-7835 </a:t>
            </a:r>
          </a:p>
          <a:p>
            <a:pPr marL="342900" marR="0" lvl="0" indent="-342900" algn="ctr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ea typeface="HY견고딕" pitchFamily="18" charset="-127"/>
                <a:cs typeface="+mn-cs"/>
              </a:rPr>
              <a:t>E-mail : moogi16@</a:t>
            </a:r>
            <a:r>
              <a:rPr lang="en-US" altLang="ko-KR" sz="2000" b="1" dirty="0" smtClean="0">
                <a:solidFill>
                  <a:sysClr val="windowText" lastClr="000000"/>
                </a:solidFill>
                <a:latin typeface="맑은 고딕"/>
                <a:ea typeface="HY견고딕" pitchFamily="18" charset="-127"/>
              </a:rPr>
              <a:t>naver.com</a:t>
            </a:r>
            <a:endParaRPr kumimoji="0" lang="en-US" altLang="ko-KR" sz="2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ea typeface="HY견고딕" pitchFamily="18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KDB테마">
      <a:dk1>
        <a:sysClr val="windowText" lastClr="000000"/>
      </a:dk1>
      <a:lt1>
        <a:sysClr val="window" lastClr="FFFFFF"/>
      </a:lt1>
      <a:dk2>
        <a:srgbClr val="4764AF"/>
      </a:dk2>
      <a:lt2>
        <a:srgbClr val="21409A"/>
      </a:lt2>
      <a:accent1>
        <a:srgbClr val="003D7F"/>
      </a:accent1>
      <a:accent2>
        <a:srgbClr val="3471B3"/>
      </a:accent2>
      <a:accent3>
        <a:srgbClr val="92C6EB"/>
      </a:accent3>
      <a:accent4>
        <a:srgbClr val="C7DFF4"/>
      </a:accent4>
      <a:accent5>
        <a:srgbClr val="787878"/>
      </a:accent5>
      <a:accent6>
        <a:srgbClr val="66006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맑은 고딕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19005</TotalTime>
  <Words>2383</Words>
  <Application>Microsoft Office PowerPoint</Application>
  <PresentationFormat>화면 슬라이드 쇼(4:3)</PresentationFormat>
  <Paragraphs>526</Paragraphs>
  <Slides>25</Slides>
  <Notes>19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1_Office 테마</vt:lpstr>
      <vt:lpstr>슬라이드 1</vt:lpstr>
      <vt:lpstr>슬라이드 2</vt:lpstr>
      <vt:lpstr>슬라이드 3</vt:lpstr>
      <vt:lpstr>  I. 세계경제 동향 및 전망</vt:lpstr>
      <vt:lpstr>  I. 세계경제 동향 및 전망</vt:lpstr>
      <vt:lpstr>  I. 세계경제 동향 및 전망</vt:lpstr>
      <vt:lpstr>  I. 세계경제 동향 및 전망</vt:lpstr>
      <vt:lpstr>  I. 세계경제 동향 및 전망</vt:lpstr>
      <vt:lpstr>슬라이드 9</vt:lpstr>
      <vt:lpstr>Ⅱ. 정기선 시장 수급 동향 및 전망</vt:lpstr>
      <vt:lpstr>Ⅱ. 정기선 시장 수급 동향 및 전망</vt:lpstr>
      <vt:lpstr>Ⅱ. 정기선 시장 수급 동향 및 전망</vt:lpstr>
      <vt:lpstr>Ⅱ. 정기선 시장 수급 동향 및 전망</vt:lpstr>
      <vt:lpstr>Ⅱ. 정기선 시장 수급 동향 및 전망</vt:lpstr>
      <vt:lpstr>Ⅱ. 정기선 시장 수급 동향 및 전망</vt:lpstr>
      <vt:lpstr>Ⅱ. 정기선 시장 수급 동향 및 전망</vt:lpstr>
      <vt:lpstr>슬라이드 17</vt:lpstr>
      <vt:lpstr>  Ⅲ. 주요 이슈 점검</vt:lpstr>
      <vt:lpstr>  Ⅲ. 주요 이슈 점검</vt:lpstr>
      <vt:lpstr>  Ⅲ. 주요 이슈 점검</vt:lpstr>
      <vt:lpstr>  Ⅲ. 주요 이슈 점검</vt:lpstr>
      <vt:lpstr>슬라이드 22</vt:lpstr>
      <vt:lpstr> Ⅳ. 요약 및 제언</vt:lpstr>
      <vt:lpstr> Ⅳ. 요약 및 제언</vt:lpstr>
      <vt:lpstr>슬라이드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최도철짱</dc:creator>
  <cp:lastModifiedBy>user</cp:lastModifiedBy>
  <cp:revision>1711</cp:revision>
  <dcterms:created xsi:type="dcterms:W3CDTF">2011-09-05T02:15:18Z</dcterms:created>
  <dcterms:modified xsi:type="dcterms:W3CDTF">2014-12-04T00:06:44Z</dcterms:modified>
</cp:coreProperties>
</file>